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4"/>
    <p:sldMasterId id="2147483861" r:id="rId5"/>
  </p:sldMasterIdLst>
  <p:notesMasterIdLst>
    <p:notesMasterId r:id="rId91"/>
  </p:notesMasterIdLst>
  <p:handoutMasterIdLst>
    <p:handoutMasterId r:id="rId92"/>
  </p:handoutMasterIdLst>
  <p:sldIdLst>
    <p:sldId id="761" r:id="rId6"/>
    <p:sldId id="762" r:id="rId7"/>
    <p:sldId id="289" r:id="rId8"/>
    <p:sldId id="261" r:id="rId9"/>
    <p:sldId id="262" r:id="rId10"/>
    <p:sldId id="264" r:id="rId11"/>
    <p:sldId id="265" r:id="rId12"/>
    <p:sldId id="266" r:id="rId13"/>
    <p:sldId id="268" r:id="rId14"/>
    <p:sldId id="269" r:id="rId15"/>
    <p:sldId id="765" r:id="rId16"/>
    <p:sldId id="766" r:id="rId17"/>
    <p:sldId id="767" r:id="rId18"/>
    <p:sldId id="768" r:id="rId19"/>
    <p:sldId id="769" r:id="rId20"/>
    <p:sldId id="770" r:id="rId21"/>
    <p:sldId id="771" r:id="rId22"/>
    <p:sldId id="772" r:id="rId23"/>
    <p:sldId id="773" r:id="rId24"/>
    <p:sldId id="774" r:id="rId25"/>
    <p:sldId id="775" r:id="rId26"/>
    <p:sldId id="776" r:id="rId27"/>
    <p:sldId id="777" r:id="rId28"/>
    <p:sldId id="778" r:id="rId29"/>
    <p:sldId id="779" r:id="rId30"/>
    <p:sldId id="780" r:id="rId31"/>
    <p:sldId id="781" r:id="rId32"/>
    <p:sldId id="782" r:id="rId33"/>
    <p:sldId id="783" r:id="rId34"/>
    <p:sldId id="275" r:id="rId35"/>
    <p:sldId id="784" r:id="rId36"/>
    <p:sldId id="785" r:id="rId37"/>
    <p:sldId id="786" r:id="rId38"/>
    <p:sldId id="787" r:id="rId39"/>
    <p:sldId id="788" r:id="rId40"/>
    <p:sldId id="789" r:id="rId41"/>
    <p:sldId id="790" r:id="rId42"/>
    <p:sldId id="791" r:id="rId43"/>
    <p:sldId id="792" r:id="rId44"/>
    <p:sldId id="793" r:id="rId45"/>
    <p:sldId id="794" r:id="rId46"/>
    <p:sldId id="294" r:id="rId47"/>
    <p:sldId id="795" r:id="rId48"/>
    <p:sldId id="796" r:id="rId49"/>
    <p:sldId id="797" r:id="rId50"/>
    <p:sldId id="798" r:id="rId51"/>
    <p:sldId id="298" r:id="rId52"/>
    <p:sldId id="799" r:id="rId53"/>
    <p:sldId id="800" r:id="rId54"/>
    <p:sldId id="801" r:id="rId55"/>
    <p:sldId id="802" r:id="rId56"/>
    <p:sldId id="803" r:id="rId57"/>
    <p:sldId id="804" r:id="rId58"/>
    <p:sldId id="805" r:id="rId59"/>
    <p:sldId id="806" r:id="rId60"/>
    <p:sldId id="277" r:id="rId61"/>
    <p:sldId id="278" r:id="rId62"/>
    <p:sldId id="830" r:id="rId63"/>
    <p:sldId id="852" r:id="rId64"/>
    <p:sldId id="307" r:id="rId65"/>
    <p:sldId id="853" r:id="rId66"/>
    <p:sldId id="854" r:id="rId67"/>
    <p:sldId id="855" r:id="rId68"/>
    <p:sldId id="310" r:id="rId69"/>
    <p:sldId id="856" r:id="rId70"/>
    <p:sldId id="857" r:id="rId71"/>
    <p:sldId id="313" r:id="rId72"/>
    <p:sldId id="314" r:id="rId73"/>
    <p:sldId id="315" r:id="rId74"/>
    <p:sldId id="858" r:id="rId75"/>
    <p:sldId id="317" r:id="rId76"/>
    <p:sldId id="859" r:id="rId77"/>
    <p:sldId id="860" r:id="rId78"/>
    <p:sldId id="861" r:id="rId79"/>
    <p:sldId id="841" r:id="rId80"/>
    <p:sldId id="842" r:id="rId81"/>
    <p:sldId id="843" r:id="rId82"/>
    <p:sldId id="844" r:id="rId83"/>
    <p:sldId id="845" r:id="rId84"/>
    <p:sldId id="846" r:id="rId85"/>
    <p:sldId id="847" r:id="rId86"/>
    <p:sldId id="848" r:id="rId87"/>
    <p:sldId id="849" r:id="rId88"/>
    <p:sldId id="850" r:id="rId89"/>
    <p:sldId id="851" r:id="rId90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2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09" algn="l" defTabSz="91436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091" algn="l" defTabSz="91436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272" algn="l" defTabSz="91436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454" algn="l" defTabSz="91436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F56B526-569F-4553-944C-53E5CD515A45}">
          <p14:sldIdLst>
            <p14:sldId id="761"/>
          </p14:sldIdLst>
        </p14:section>
        <p14:section name="Intro" id="{E9311D76-7472-4D82-8C20-D643933384BF}">
          <p14:sldIdLst>
            <p14:sldId id="762"/>
            <p14:sldId id="289"/>
            <p14:sldId id="261"/>
            <p14:sldId id="262"/>
            <p14:sldId id="264"/>
            <p14:sldId id="265"/>
            <p14:sldId id="266"/>
            <p14:sldId id="268"/>
            <p14:sldId id="269"/>
            <p14:sldId id="765"/>
          </p14:sldIdLst>
        </p14:section>
        <p14:section name="Basics (hello world)" id="{D64B7BB1-5C6B-467C-BEB2-8FE0C4CD9DA0}">
          <p14:sldIdLst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275"/>
          </p14:sldIdLst>
        </p14:section>
        <p14:section name="Blocks (vector add)" id="{B75E6ED9-7F2E-4559-AA29-76A1A51E0756}">
          <p14:sldIdLst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  <p14:section name="Threads (vector add)" id="{CF4C04D3-CA19-4377-BEBB-F10CF3E2A3CE}">
          <p14:sldIdLst>
            <p14:sldId id="793"/>
            <p14:sldId id="794"/>
            <p14:sldId id="294"/>
            <p14:sldId id="795"/>
            <p14:sldId id="796"/>
          </p14:sldIdLst>
        </p14:section>
        <p14:section name="Combining blocks &amp; threads (vector add)" id="{1D6AF072-E55B-4C49-BABF-390EC565FAE1}">
          <p14:sldIdLst>
            <p14:sldId id="797"/>
            <p14:sldId id="798"/>
            <p14:sldId id="2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277"/>
            <p14:sldId id="278"/>
          </p14:sldIdLst>
        </p14:section>
        <p14:section name="Cooperation (stencil)" id="{987C7DC9-067C-41FF-AAAE-E53D45EC06BD}">
          <p14:sldIdLst>
            <p14:sldId id="830"/>
            <p14:sldId id="852"/>
            <p14:sldId id="307"/>
            <p14:sldId id="853"/>
            <p14:sldId id="854"/>
            <p14:sldId id="855"/>
            <p14:sldId id="310"/>
            <p14:sldId id="856"/>
            <p14:sldId id="857"/>
            <p14:sldId id="313"/>
            <p14:sldId id="314"/>
            <p14:sldId id="315"/>
            <p14:sldId id="858"/>
            <p14:sldId id="317"/>
            <p14:sldId id="859"/>
            <p14:sldId id="860"/>
            <p14:sldId id="861"/>
            <p14:sldId id="841"/>
            <p14:sldId id="842"/>
          </p14:sldIdLst>
        </p14:section>
        <p14:section name="Device management" id="{A0A1A66E-6DF4-4C15-AAB1-CF1186925D11}">
          <p14:sldIdLst>
            <p14:sldId id="843"/>
            <p14:sldId id="844"/>
            <p14:sldId id="845"/>
            <p14:sldId id="846"/>
          </p14:sldIdLst>
        </p14:section>
        <p14:section name="End" id="{2BD5F12F-A5E2-4F51-B9C1-0B2828CEEAA2}">
          <p14:sldIdLst>
            <p14:sldId id="847"/>
            <p14:sldId id="848"/>
            <p14:sldId id="849"/>
            <p14:sldId id="850"/>
            <p14:sldId id="8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00">
          <p15:clr>
            <a:srgbClr val="A4A3A4"/>
          </p15:clr>
        </p15:guide>
        <p15:guide id="2" pos="4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817CBE"/>
    <a:srgbClr val="FF3300"/>
    <a:srgbClr val="000000"/>
    <a:srgbClr val="1577B3"/>
    <a:srgbClr val="006600"/>
    <a:srgbClr val="B3B3B3"/>
    <a:srgbClr val="645FAF"/>
    <a:srgbClr val="006445"/>
    <a:srgbClr val="AB5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1" autoAdjust="0"/>
    <p:restoredTop sz="94964" autoAdjust="0"/>
  </p:normalViewPr>
  <p:slideViewPr>
    <p:cSldViewPr>
      <p:cViewPr varScale="1">
        <p:scale>
          <a:sx n="117" d="100"/>
          <a:sy n="117" d="100"/>
        </p:scale>
        <p:origin x="1314" y="96"/>
      </p:cViewPr>
      <p:guideLst>
        <p:guide orient="horz" pos="4000"/>
        <p:guide pos="4723"/>
      </p:guideLst>
    </p:cSldViewPr>
  </p:slideViewPr>
  <p:outlineViewPr>
    <p:cViewPr>
      <p:scale>
        <a:sx n="33" d="100"/>
        <a:sy n="33" d="100"/>
      </p:scale>
      <p:origin x="0" y="379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798" y="-102"/>
      </p:cViewPr>
      <p:guideLst>
        <p:guide orient="horz" pos="2160"/>
        <p:guide pos="288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36328DC-615E-4595-A869-4FB627679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43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74AA29B5-A980-4340-95C0-008714C1757C}" type="datetimeFigureOut">
              <a:rPr lang="en-US"/>
              <a:pPr>
                <a:defRPr/>
              </a:pPr>
              <a:t>5/11/2020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96879B22-D358-4828-9DF5-093E97D43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36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8D58B-E620-4962-B3AB-D9EC5BD3B2C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8D58B-E620-4962-B3AB-D9EC5BD3B2C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8D58B-E620-4962-B3AB-D9EC5BD3B2C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Identical to finding offset in 1-dimensional storage of a 2-dimensional matrix:</a:t>
            </a:r>
          </a:p>
          <a:p>
            <a:pPr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index = x + width * y;</a:t>
            </a:r>
            <a:endParaRPr lang="en-US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05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0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45749797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4963" y="247650"/>
            <a:ext cx="2468562" cy="52657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5" y="247650"/>
            <a:ext cx="7253288" cy="52657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33814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68651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975" y="1687688"/>
            <a:ext cx="903605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37609" y="3754896"/>
            <a:ext cx="8468783" cy="365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75" b="0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3467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9959" y="525568"/>
            <a:ext cx="1344083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61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9959" y="525568"/>
            <a:ext cx="1344083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495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320617" y="6526036"/>
            <a:ext cx="114299" cy="15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572501" y="6540826"/>
            <a:ext cx="400049" cy="100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222202" y="1772709"/>
            <a:ext cx="6041723" cy="3838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9959" y="525568"/>
            <a:ext cx="1344083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464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6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6492875"/>
            <a:ext cx="28956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3435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6492875"/>
            <a:ext cx="28956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86381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8" y="1439868"/>
            <a:ext cx="4860925" cy="40735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3" y="1439868"/>
            <a:ext cx="4860925" cy="40735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49390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39634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95796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60598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1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042628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6492876"/>
            <a:ext cx="2895600" cy="365126"/>
          </a:xfrm>
        </p:spPr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29363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4/19/2013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492875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71178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9959" y="525568"/>
            <a:ext cx="134408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180" y="3327417"/>
            <a:ext cx="910364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049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80985">
        <a:defRPr>
          <a:latin typeface="+mn-lt"/>
          <a:ea typeface="+mn-ea"/>
          <a:cs typeface="+mn-cs"/>
        </a:defRPr>
      </a:lvl2pPr>
      <a:lvl3pPr marL="761970">
        <a:defRPr>
          <a:latin typeface="+mn-lt"/>
          <a:ea typeface="+mn-ea"/>
          <a:cs typeface="+mn-cs"/>
        </a:defRPr>
      </a:lvl3pPr>
      <a:lvl4pPr marL="1142954">
        <a:defRPr>
          <a:latin typeface="+mn-lt"/>
          <a:ea typeface="+mn-ea"/>
          <a:cs typeface="+mn-cs"/>
        </a:defRPr>
      </a:lvl4pPr>
      <a:lvl5pPr marL="1523939">
        <a:defRPr>
          <a:latin typeface="+mn-lt"/>
          <a:ea typeface="+mn-ea"/>
          <a:cs typeface="+mn-cs"/>
        </a:defRPr>
      </a:lvl5pPr>
      <a:lvl6pPr marL="1904924">
        <a:defRPr>
          <a:latin typeface="+mn-lt"/>
          <a:ea typeface="+mn-ea"/>
          <a:cs typeface="+mn-cs"/>
        </a:defRPr>
      </a:lvl6pPr>
      <a:lvl7pPr marL="2285909">
        <a:defRPr>
          <a:latin typeface="+mn-lt"/>
          <a:ea typeface="+mn-ea"/>
          <a:cs typeface="+mn-cs"/>
        </a:defRPr>
      </a:lvl7pPr>
      <a:lvl8pPr marL="2666893">
        <a:defRPr>
          <a:latin typeface="+mn-lt"/>
          <a:ea typeface="+mn-ea"/>
          <a:cs typeface="+mn-cs"/>
        </a:defRPr>
      </a:lvl8pPr>
      <a:lvl9pPr marL="304787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80985">
        <a:defRPr>
          <a:latin typeface="+mn-lt"/>
          <a:ea typeface="+mn-ea"/>
          <a:cs typeface="+mn-cs"/>
        </a:defRPr>
      </a:lvl2pPr>
      <a:lvl3pPr marL="761970">
        <a:defRPr>
          <a:latin typeface="+mn-lt"/>
          <a:ea typeface="+mn-ea"/>
          <a:cs typeface="+mn-cs"/>
        </a:defRPr>
      </a:lvl3pPr>
      <a:lvl4pPr marL="1142954">
        <a:defRPr>
          <a:latin typeface="+mn-lt"/>
          <a:ea typeface="+mn-ea"/>
          <a:cs typeface="+mn-cs"/>
        </a:defRPr>
      </a:lvl4pPr>
      <a:lvl5pPr marL="1523939">
        <a:defRPr>
          <a:latin typeface="+mn-lt"/>
          <a:ea typeface="+mn-ea"/>
          <a:cs typeface="+mn-cs"/>
        </a:defRPr>
      </a:lvl5pPr>
      <a:lvl6pPr marL="1904924">
        <a:defRPr>
          <a:latin typeface="+mn-lt"/>
          <a:ea typeface="+mn-ea"/>
          <a:cs typeface="+mn-cs"/>
        </a:defRPr>
      </a:lvl6pPr>
      <a:lvl7pPr marL="2285909">
        <a:defRPr>
          <a:latin typeface="+mn-lt"/>
          <a:ea typeface="+mn-ea"/>
          <a:cs typeface="+mn-cs"/>
        </a:defRPr>
      </a:lvl7pPr>
      <a:lvl8pPr marL="2666893">
        <a:defRPr>
          <a:latin typeface="+mn-lt"/>
          <a:ea typeface="+mn-ea"/>
          <a:cs typeface="+mn-cs"/>
        </a:defRPr>
      </a:lvl8pPr>
      <a:lvl9pPr marL="304787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2.jp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.jp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Relationship Id="rId1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2.jp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image" Target="../media/image57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jp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40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/>
        <p:txBody>
          <a:bodyPr/>
          <a:lstStyle/>
          <a:p>
            <a:pPr algn="l"/>
            <a:r>
              <a:rPr lang="en-GB" dirty="0"/>
              <a:t>CUDA C/C++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/>
        <p:txBody>
          <a:bodyPr/>
          <a:lstStyle/>
          <a:p>
            <a:pPr algn="l"/>
            <a:r>
              <a:rPr lang="en-GB" sz="2000" dirty="0"/>
              <a:t>NVIDIA Corporation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3812634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0617" y="5751777"/>
            <a:ext cx="114299" cy="11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2501" y="5762870"/>
            <a:ext cx="400049" cy="75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1660" y="1268760"/>
            <a:ext cx="5715000" cy="4178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/>
          <p:cNvCxnSpPr/>
          <p:nvPr/>
        </p:nvCxnSpPr>
        <p:spPr>
          <a:xfrm>
            <a:off x="4900752" y="1570954"/>
            <a:ext cx="0" cy="4628296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>
            <a:off x="4900752" y="1570954"/>
            <a:ext cx="519036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 flipV="1">
            <a:off x="1064720" y="3874140"/>
            <a:ext cx="3825044" cy="10962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91" name="AutoShape 14"/>
          <p:cNvSpPr>
            <a:spLocks noChangeArrowheads="1"/>
          </p:cNvSpPr>
          <p:nvPr/>
        </p:nvSpPr>
        <p:spPr bwMode="auto">
          <a:xfrm>
            <a:off x="5419787" y="1310954"/>
            <a:ext cx="2977638" cy="52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Heterogeneous Computing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 </a:t>
            </a:r>
          </a:p>
        </p:txBody>
      </p:sp>
      <p:sp>
        <p:nvSpPr>
          <p:cNvPr id="92" name="AutoShape 14"/>
          <p:cNvSpPr>
            <a:spLocks noChangeArrowheads="1"/>
          </p:cNvSpPr>
          <p:nvPr/>
        </p:nvSpPr>
        <p:spPr bwMode="auto">
          <a:xfrm>
            <a:off x="5419787" y="1889491"/>
            <a:ext cx="2977638" cy="52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Blocks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93" name="AutoShape 14"/>
          <p:cNvSpPr>
            <a:spLocks noChangeArrowheads="1"/>
          </p:cNvSpPr>
          <p:nvPr/>
        </p:nvSpPr>
        <p:spPr bwMode="auto">
          <a:xfrm>
            <a:off x="5419787" y="2468028"/>
            <a:ext cx="2977638" cy="52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Threads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94" name="AutoShape 14"/>
          <p:cNvSpPr>
            <a:spLocks noChangeArrowheads="1"/>
          </p:cNvSpPr>
          <p:nvPr/>
        </p:nvSpPr>
        <p:spPr bwMode="auto">
          <a:xfrm>
            <a:off x="5419787" y="3046564"/>
            <a:ext cx="2977638" cy="52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Indexing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95" name="AutoShape 14"/>
          <p:cNvSpPr>
            <a:spLocks noChangeArrowheads="1"/>
          </p:cNvSpPr>
          <p:nvPr/>
        </p:nvSpPr>
        <p:spPr bwMode="auto">
          <a:xfrm>
            <a:off x="5419787" y="3625101"/>
            <a:ext cx="2977638" cy="52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Shared memory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96" name="AutoShape 14"/>
          <p:cNvSpPr>
            <a:spLocks noChangeArrowheads="1"/>
          </p:cNvSpPr>
          <p:nvPr/>
        </p:nvSpPr>
        <p:spPr bwMode="auto">
          <a:xfrm>
            <a:off x="5419787" y="4203638"/>
            <a:ext cx="2977638" cy="52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__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syncthreads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()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97" name="AutoShape 14"/>
          <p:cNvSpPr>
            <a:spLocks noChangeArrowheads="1"/>
          </p:cNvSpPr>
          <p:nvPr/>
        </p:nvSpPr>
        <p:spPr bwMode="auto">
          <a:xfrm>
            <a:off x="5419787" y="4782174"/>
            <a:ext cx="2977638" cy="52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Asynchronous operation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98" name="AutoShape 14"/>
          <p:cNvSpPr>
            <a:spLocks noChangeArrowheads="1"/>
          </p:cNvSpPr>
          <p:nvPr/>
        </p:nvSpPr>
        <p:spPr bwMode="auto">
          <a:xfrm>
            <a:off x="5419787" y="5360711"/>
            <a:ext cx="2977638" cy="52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Handling errors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99" name="AutoShape 14"/>
          <p:cNvSpPr>
            <a:spLocks noChangeArrowheads="1"/>
          </p:cNvSpPr>
          <p:nvPr/>
        </p:nvSpPr>
        <p:spPr bwMode="auto">
          <a:xfrm>
            <a:off x="5419787" y="5939250"/>
            <a:ext cx="2977638" cy="52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Managing devices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4900751" y="2149491"/>
            <a:ext cx="519036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101" name="Straight Connector 100"/>
          <p:cNvCxnSpPr/>
          <p:nvPr/>
        </p:nvCxnSpPr>
        <p:spPr>
          <a:xfrm>
            <a:off x="4900750" y="2725347"/>
            <a:ext cx="519036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102" name="Straight Connector 101"/>
          <p:cNvCxnSpPr/>
          <p:nvPr/>
        </p:nvCxnSpPr>
        <p:spPr>
          <a:xfrm>
            <a:off x="4900752" y="3306564"/>
            <a:ext cx="519036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103" name="Straight Connector 102"/>
          <p:cNvCxnSpPr/>
          <p:nvPr/>
        </p:nvCxnSpPr>
        <p:spPr>
          <a:xfrm>
            <a:off x="4900752" y="3885101"/>
            <a:ext cx="519036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104" name="Straight Connector 103"/>
          <p:cNvCxnSpPr/>
          <p:nvPr/>
        </p:nvCxnSpPr>
        <p:spPr>
          <a:xfrm>
            <a:off x="4900750" y="4463638"/>
            <a:ext cx="519036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105" name="Straight Connector 104"/>
          <p:cNvCxnSpPr/>
          <p:nvPr/>
        </p:nvCxnSpPr>
        <p:spPr>
          <a:xfrm>
            <a:off x="4900752" y="5042174"/>
            <a:ext cx="519036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106" name="Straight Connector 105"/>
          <p:cNvCxnSpPr/>
          <p:nvPr/>
        </p:nvCxnSpPr>
        <p:spPr>
          <a:xfrm>
            <a:off x="4900752" y="5637509"/>
            <a:ext cx="519036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107" name="Straight Connector 106"/>
          <p:cNvCxnSpPr/>
          <p:nvPr/>
        </p:nvCxnSpPr>
        <p:spPr>
          <a:xfrm>
            <a:off x="4900752" y="6204178"/>
            <a:ext cx="519036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108" name="TextBox 107"/>
          <p:cNvSpPr txBox="1"/>
          <p:nvPr/>
        </p:nvSpPr>
        <p:spPr bwMode="auto">
          <a:xfrm>
            <a:off x="1001470" y="3283127"/>
            <a:ext cx="2308645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4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Trebuchet MS" pitchFamily="34" charset="0"/>
              </a:rPr>
              <a:t>CONCEPTS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43639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 bwMode="auto">
          <a:xfrm>
            <a:off x="722313" y="4406900"/>
            <a:ext cx="5424862" cy="70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73B9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16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32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49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6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all" spc="0" normalizeH="0" baseline="0" noProof="0" dirty="0">
                <a:ln>
                  <a:noFill/>
                </a:ln>
                <a:solidFill>
                  <a:srgbClr val="73B900"/>
                </a:solidFill>
                <a:effectLst/>
                <a:uLnTx/>
                <a:uFillTx/>
                <a:latin typeface="Trebuchet MS" pitchFamily="34" charset="0"/>
              </a:rPr>
              <a:t>Hello World!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6457609" y="1512905"/>
            <a:ext cx="3046" cy="3514717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6460655" y="149640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9" name="Straight Connector 58"/>
          <p:cNvCxnSpPr/>
          <p:nvPr/>
        </p:nvCxnSpPr>
        <p:spPr>
          <a:xfrm>
            <a:off x="4435429" y="1688760"/>
            <a:ext cx="2025225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60" name="AutoShape 14"/>
          <p:cNvSpPr>
            <a:spLocks noChangeArrowheads="1"/>
          </p:cNvSpPr>
          <p:nvPr/>
        </p:nvSpPr>
        <p:spPr bwMode="auto">
          <a:xfrm>
            <a:off x="6795997" y="1296401"/>
            <a:ext cx="2231498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Heterogeneous Computing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 </a:t>
            </a: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ltGray">
          <a:xfrm>
            <a:off x="6795997" y="1737803"/>
            <a:ext cx="2231498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Blocks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2" name="AutoShape 14"/>
          <p:cNvSpPr>
            <a:spLocks noChangeArrowheads="1"/>
          </p:cNvSpPr>
          <p:nvPr/>
        </p:nvSpPr>
        <p:spPr bwMode="ltGray">
          <a:xfrm>
            <a:off x="6795997" y="2179206"/>
            <a:ext cx="2231498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Threads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3" name="AutoShape 14"/>
          <p:cNvSpPr>
            <a:spLocks noChangeArrowheads="1"/>
          </p:cNvSpPr>
          <p:nvPr/>
        </p:nvSpPr>
        <p:spPr bwMode="ltGray">
          <a:xfrm>
            <a:off x="6795997" y="2620608"/>
            <a:ext cx="2231498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Indexing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4" name="AutoShape 14"/>
          <p:cNvSpPr>
            <a:spLocks noChangeArrowheads="1"/>
          </p:cNvSpPr>
          <p:nvPr/>
        </p:nvSpPr>
        <p:spPr bwMode="ltGray">
          <a:xfrm>
            <a:off x="6795997" y="3062010"/>
            <a:ext cx="2231498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Shared memory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5" name="AutoShape 14"/>
          <p:cNvSpPr>
            <a:spLocks noChangeArrowheads="1"/>
          </p:cNvSpPr>
          <p:nvPr/>
        </p:nvSpPr>
        <p:spPr bwMode="ltGray">
          <a:xfrm>
            <a:off x="6795997" y="3503412"/>
            <a:ext cx="2231498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__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syncthreads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()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AutoShape 14"/>
          <p:cNvSpPr>
            <a:spLocks noChangeArrowheads="1"/>
          </p:cNvSpPr>
          <p:nvPr/>
        </p:nvSpPr>
        <p:spPr bwMode="ltGray">
          <a:xfrm>
            <a:off x="6795997" y="3944814"/>
            <a:ext cx="2231498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Asynchronous operation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7" name="AutoShape 14"/>
          <p:cNvSpPr>
            <a:spLocks noChangeArrowheads="1"/>
          </p:cNvSpPr>
          <p:nvPr/>
        </p:nvSpPr>
        <p:spPr bwMode="ltGray">
          <a:xfrm>
            <a:off x="6795997" y="4386217"/>
            <a:ext cx="2231498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Handling errors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ltGray">
          <a:xfrm>
            <a:off x="6795997" y="4827621"/>
            <a:ext cx="2231498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Managing devices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4360422" y="1231695"/>
            <a:ext cx="1681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8AAD00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rPr>
              <a:t>CONCEPTS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6459432" y="2379206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>
            <a:off x="6460655" y="195285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6459431" y="2820608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460655" y="3262010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6460655" y="3703412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6460655" y="414481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6460655" y="4586217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>
            <a:off x="6460655" y="502762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</p:spTree>
    <p:extLst>
      <p:ext uri="{BB962C8B-B14F-4D97-AF65-F5344CB8AC3E}">
        <p14:creationId xmlns:p14="http://schemas.microsoft.com/office/powerpoint/2010/main" val="18791385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Heterogeneous Computing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57732" y="1599850"/>
            <a:ext cx="8368771" cy="19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874" marR="0" lvl="0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Terminology:</a:t>
            </a:r>
          </a:p>
          <a:p>
            <a:pPr marL="914328" marR="0" lvl="1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</a:rPr>
              <a:t>Host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The CPU and its memory (host memory)</a:t>
            </a:r>
          </a:p>
          <a:p>
            <a:pPr marL="914328" marR="0" lvl="1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</a:rPr>
              <a:t>Device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The GPU and its memory (device memory)</a:t>
            </a:r>
          </a:p>
        </p:txBody>
      </p:sp>
      <p:pic>
        <p:nvPicPr>
          <p:cNvPr id="18" name="Picture 3" descr="\\JASON-PC\Users\Jason\Documents\CUDA by Example\ho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971" y="3969060"/>
            <a:ext cx="2239935" cy="1942139"/>
          </a:xfrm>
          <a:prstGeom prst="rect">
            <a:avLst/>
          </a:prstGeom>
          <a:noFill/>
        </p:spPr>
      </p:pic>
      <p:pic>
        <p:nvPicPr>
          <p:cNvPr id="19" name="Picture 2" descr="\\JASON-PC\Users\Jason\Documents\CUDA by Example\Tesla_c1060_3qt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1632" y="3969060"/>
            <a:ext cx="2219592" cy="170555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 bwMode="auto">
          <a:xfrm>
            <a:off x="2242325" y="5911198"/>
            <a:ext cx="71204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rPr>
              <a:t>Host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514740" y="5911198"/>
            <a:ext cx="970129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</a:rPr>
              <a:t>Device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3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Heterogeneous Computing</a:t>
            </a:r>
          </a:p>
        </p:txBody>
      </p:sp>
      <p:sp>
        <p:nvSpPr>
          <p:cNvPr id="100" name="Folded Corner 99"/>
          <p:cNvSpPr/>
          <p:nvPr/>
        </p:nvSpPr>
        <p:spPr>
          <a:xfrm>
            <a:off x="1016605" y="1538791"/>
            <a:ext cx="1912713" cy="4500499"/>
          </a:xfrm>
          <a:prstGeom prst="foldedCorner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#include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iostream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#include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&lt;algorithm&gt;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srgbClr val="A3151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using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namespace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std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#define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          1024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#define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RADIUS    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#define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BLOCK_SIZE 16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__global__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void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stencil_1d(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*in,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*out)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__shared__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temp[BLOCK_SIZE + 2 * RADIUS];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threadIdx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blockIdx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blockDim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threadIdx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RADIUS;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Read input elements into shared memory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temp[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] = in[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threadIdx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RADIUS)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	temp[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- RADIUS] = in[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- RADIUS];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	temp[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BLOCK_SIZE] = in[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BLOCK_SIZE];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Synchronize (ensure all the data is available)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__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syncthreads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Apply the stencil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result = 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offset = -RADIUS ; offset &lt;= RADIUS ; offset++)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	result += temp[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offset];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Store the result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out[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gindex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] = result;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void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fill_ints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*x,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fill_n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(x, n, 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main(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void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*in, *out;              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host copies of a, b,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d_in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*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d_out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          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device copies of a, b,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size = (N + 2*RADIUS) *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sizeof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Alloc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space for host copies and setup values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in  = 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*)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malloc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(size);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fill_ints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(in,  N + 2*RADIUS);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out = 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*)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malloc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(size);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fill_ints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(out, N + 2*RADIUS);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Alloc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space for device copies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cudaMalloc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((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void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**)&amp;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d_in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 size);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cudaMalloc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((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void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**)&amp;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d_out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size);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Copy to device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cudaMemcpy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d_in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 in,  size,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cudaMemcpyHostToDevice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cudaMemcpy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d_out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out, size,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cudaMemcpyHostToDevice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Launch stencil_1d() kernel on GPU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stencil_1d&lt;&lt;&lt;N/BLOCK_SIZE,BLOCK_SIZE&gt;&gt;&gt;(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d_in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RADIUS,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d_out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RADIUS);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Copy result back to host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cudaMemcpy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(out,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d_out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size,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cudaMemcpyDeviceToHost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Cleanup</a:t>
            </a: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free(in); free(out);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cudaFree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d_in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); 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cudaFree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GB" sz="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d_out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</a:t>
            </a: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r>
              <a:rPr kumimoji="0" lang="en-GB" sz="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  <a:tab pos="360000" algn="l"/>
                <a:tab pos="540000" algn="l"/>
                <a:tab pos="720000" algn="l"/>
              </a:tabLst>
              <a:defRPr/>
            </a:pPr>
            <a:endParaRPr kumimoji="0" lang="en-GB" sz="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Right Brace 100"/>
          <p:cNvSpPr/>
          <p:nvPr/>
        </p:nvSpPr>
        <p:spPr>
          <a:xfrm>
            <a:off x="2986451" y="4089074"/>
            <a:ext cx="75008" cy="1100122"/>
          </a:xfrm>
          <a:prstGeom prst="rightBrac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Right Brace 101"/>
          <p:cNvSpPr/>
          <p:nvPr/>
        </p:nvSpPr>
        <p:spPr>
          <a:xfrm>
            <a:off x="2998524" y="5489228"/>
            <a:ext cx="62935" cy="450051"/>
          </a:xfrm>
          <a:prstGeom prst="rightBrac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Right Brace 102"/>
          <p:cNvSpPr/>
          <p:nvPr/>
        </p:nvSpPr>
        <p:spPr>
          <a:xfrm>
            <a:off x="2986451" y="5189196"/>
            <a:ext cx="75008" cy="300032"/>
          </a:xfrm>
          <a:prstGeom prst="rightBrac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3128690" y="4416851"/>
            <a:ext cx="13099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GB" dirty="0">
                <a:latin typeface="Trebuchet MS" pitchFamily="34" charset="0"/>
              </a:rPr>
              <a:t>serial code</a:t>
            </a: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128691" y="5116928"/>
            <a:ext cx="15359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GB" dirty="0">
                <a:latin typeface="Trebuchet MS" pitchFamily="34" charset="0"/>
              </a:rPr>
              <a:t>parallel code</a:t>
            </a: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3128690" y="5491970"/>
            <a:ext cx="13099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GB" dirty="0">
                <a:latin typeface="Trebuchet MS" pitchFamily="34" charset="0"/>
              </a:rPr>
              <a:t>serial code</a:t>
            </a:r>
          </a:p>
        </p:txBody>
      </p:sp>
      <p:sp>
        <p:nvSpPr>
          <p:cNvPr id="107" name="Right Brace 106"/>
          <p:cNvSpPr/>
          <p:nvPr/>
        </p:nvSpPr>
        <p:spPr>
          <a:xfrm>
            <a:off x="2986451" y="2161119"/>
            <a:ext cx="75008" cy="1627920"/>
          </a:xfrm>
          <a:prstGeom prst="rightBrac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TextBox 107"/>
          <p:cNvSpPr txBox="1"/>
          <p:nvPr/>
        </p:nvSpPr>
        <p:spPr bwMode="auto">
          <a:xfrm>
            <a:off x="3128690" y="2769895"/>
            <a:ext cx="12554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GB" dirty="0">
                <a:latin typeface="Trebuchet MS" pitchFamily="34" charset="0"/>
              </a:rPr>
              <a:t>parallel </a:t>
            </a:r>
            <a:r>
              <a:rPr lang="en-GB" dirty="0" err="1">
                <a:latin typeface="Trebuchet MS" pitchFamily="34" charset="0"/>
              </a:rPr>
              <a:t>fn</a:t>
            </a:r>
            <a:endParaRPr lang="en-GB" dirty="0">
              <a:latin typeface="Trebuchet MS" pitchFamily="34" charset="0"/>
            </a:endParaRPr>
          </a:p>
        </p:txBody>
      </p:sp>
      <p:pic>
        <p:nvPicPr>
          <p:cNvPr id="109" name="Picture 3" descr="\\JASON-PC\Users\Jason\Documents\CUDA by Example\ho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9328" y="1538790"/>
            <a:ext cx="1107723" cy="1107824"/>
          </a:xfrm>
          <a:prstGeom prst="rect">
            <a:avLst/>
          </a:prstGeom>
          <a:noFill/>
        </p:spPr>
      </p:pic>
      <p:sp>
        <p:nvSpPr>
          <p:cNvPr id="110" name="Freeform 109"/>
          <p:cNvSpPr/>
          <p:nvPr/>
        </p:nvSpPr>
        <p:spPr>
          <a:xfrm>
            <a:off x="6712081" y="1692224"/>
            <a:ext cx="92812" cy="800956"/>
          </a:xfrm>
          <a:custGeom>
            <a:avLst/>
            <a:gdLst>
              <a:gd name="connsiteX0" fmla="*/ 2 w 733595"/>
              <a:gd name="connsiteY0" fmla="*/ 0 h 4064000"/>
              <a:gd name="connsiteX1" fmla="*/ 719668 w 733595"/>
              <a:gd name="connsiteY1" fmla="*/ 736600 h 4064000"/>
              <a:gd name="connsiteX2" fmla="*/ 2 w 733595"/>
              <a:gd name="connsiteY2" fmla="*/ 1456266 h 4064000"/>
              <a:gd name="connsiteX3" fmla="*/ 728135 w 733595"/>
              <a:gd name="connsiteY3" fmla="*/ 2175933 h 4064000"/>
              <a:gd name="connsiteX4" fmla="*/ 16935 w 733595"/>
              <a:gd name="connsiteY4" fmla="*/ 2895600 h 4064000"/>
              <a:gd name="connsiteX5" fmla="*/ 728135 w 733595"/>
              <a:gd name="connsiteY5" fmla="*/ 3615266 h 4064000"/>
              <a:gd name="connsiteX6" fmla="*/ 287868 w 733595"/>
              <a:gd name="connsiteY6" fmla="*/ 4064000 h 4064000"/>
              <a:gd name="connsiteX0" fmla="*/ 278841 w 733595"/>
              <a:gd name="connsiteY0" fmla="*/ 0 h 3840926"/>
              <a:gd name="connsiteX1" fmla="*/ 719668 w 733595"/>
              <a:gd name="connsiteY1" fmla="*/ 513526 h 3840926"/>
              <a:gd name="connsiteX2" fmla="*/ 2 w 733595"/>
              <a:gd name="connsiteY2" fmla="*/ 1233192 h 3840926"/>
              <a:gd name="connsiteX3" fmla="*/ 728135 w 733595"/>
              <a:gd name="connsiteY3" fmla="*/ 1952859 h 3840926"/>
              <a:gd name="connsiteX4" fmla="*/ 16935 w 733595"/>
              <a:gd name="connsiteY4" fmla="*/ 2672526 h 3840926"/>
              <a:gd name="connsiteX5" fmla="*/ 728135 w 733595"/>
              <a:gd name="connsiteY5" fmla="*/ 3392192 h 3840926"/>
              <a:gd name="connsiteX6" fmla="*/ 287868 w 733595"/>
              <a:gd name="connsiteY6" fmla="*/ 3840926 h 38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  <a:tailEnd type="triangle" w="lg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6032449" y="2988083"/>
            <a:ext cx="1217937" cy="800956"/>
            <a:chOff x="7881458" y="2545259"/>
            <a:chExt cx="1461524" cy="720860"/>
          </a:xfrm>
        </p:grpSpPr>
        <p:sp>
          <p:nvSpPr>
            <p:cNvPr id="112" name="Freeform 111"/>
            <p:cNvSpPr/>
            <p:nvPr/>
          </p:nvSpPr>
          <p:spPr>
            <a:xfrm>
              <a:off x="788145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7933387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7985316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8037245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8141103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8244961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8348819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8504606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8660393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8089174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8193032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8296890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840074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8556535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8712322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8816180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892003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9023896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8452677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8608464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8764251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8868109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8971967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9075825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9127754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9179683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9231608" y="2545259"/>
              <a:ext cx="111374" cy="720860"/>
            </a:xfrm>
            <a:custGeom>
              <a:avLst/>
              <a:gdLst>
                <a:gd name="connsiteX0" fmla="*/ 2 w 733595"/>
                <a:gd name="connsiteY0" fmla="*/ 0 h 4064000"/>
                <a:gd name="connsiteX1" fmla="*/ 719668 w 733595"/>
                <a:gd name="connsiteY1" fmla="*/ 736600 h 4064000"/>
                <a:gd name="connsiteX2" fmla="*/ 2 w 733595"/>
                <a:gd name="connsiteY2" fmla="*/ 1456266 h 4064000"/>
                <a:gd name="connsiteX3" fmla="*/ 728135 w 733595"/>
                <a:gd name="connsiteY3" fmla="*/ 2175933 h 4064000"/>
                <a:gd name="connsiteX4" fmla="*/ 16935 w 733595"/>
                <a:gd name="connsiteY4" fmla="*/ 2895600 h 4064000"/>
                <a:gd name="connsiteX5" fmla="*/ 728135 w 733595"/>
                <a:gd name="connsiteY5" fmla="*/ 3615266 h 4064000"/>
                <a:gd name="connsiteX6" fmla="*/ 287868 w 733595"/>
                <a:gd name="connsiteY6" fmla="*/ 4064000 h 4064000"/>
                <a:gd name="connsiteX0" fmla="*/ 278841 w 733595"/>
                <a:gd name="connsiteY0" fmla="*/ 0 h 3840926"/>
                <a:gd name="connsiteX1" fmla="*/ 719668 w 733595"/>
                <a:gd name="connsiteY1" fmla="*/ 513526 h 3840926"/>
                <a:gd name="connsiteX2" fmla="*/ 2 w 733595"/>
                <a:gd name="connsiteY2" fmla="*/ 1233192 h 3840926"/>
                <a:gd name="connsiteX3" fmla="*/ 728135 w 733595"/>
                <a:gd name="connsiteY3" fmla="*/ 1952859 h 3840926"/>
                <a:gd name="connsiteX4" fmla="*/ 16935 w 733595"/>
                <a:gd name="connsiteY4" fmla="*/ 2672526 h 3840926"/>
                <a:gd name="connsiteX5" fmla="*/ 728135 w 733595"/>
                <a:gd name="connsiteY5" fmla="*/ 3392192 h 3840926"/>
                <a:gd name="connsiteX6" fmla="*/ 287868 w 733595"/>
                <a:gd name="connsiteY6" fmla="*/ 3840926 h 384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39" name="Picture 2" descr="\\JASON-PC\Users\Jason\Documents\CUDA by Example\Tesla_c1060_3qt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4383" y="2923864"/>
            <a:ext cx="957612" cy="864404"/>
          </a:xfrm>
          <a:prstGeom prst="rect">
            <a:avLst/>
          </a:prstGeom>
          <a:noFill/>
        </p:spPr>
      </p:pic>
      <p:pic>
        <p:nvPicPr>
          <p:cNvPr id="140" name="Picture 3" descr="\\JASON-PC\Users\Jason\Documents\CUDA by Example\ho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9328" y="4481416"/>
            <a:ext cx="1107723" cy="1107824"/>
          </a:xfrm>
          <a:prstGeom prst="rect">
            <a:avLst/>
          </a:prstGeom>
          <a:noFill/>
        </p:spPr>
      </p:pic>
      <p:sp>
        <p:nvSpPr>
          <p:cNvPr id="141" name="Freeform 140"/>
          <p:cNvSpPr/>
          <p:nvPr/>
        </p:nvSpPr>
        <p:spPr>
          <a:xfrm>
            <a:off x="6712081" y="4634850"/>
            <a:ext cx="92812" cy="800956"/>
          </a:xfrm>
          <a:custGeom>
            <a:avLst/>
            <a:gdLst>
              <a:gd name="connsiteX0" fmla="*/ 2 w 733595"/>
              <a:gd name="connsiteY0" fmla="*/ 0 h 4064000"/>
              <a:gd name="connsiteX1" fmla="*/ 719668 w 733595"/>
              <a:gd name="connsiteY1" fmla="*/ 736600 h 4064000"/>
              <a:gd name="connsiteX2" fmla="*/ 2 w 733595"/>
              <a:gd name="connsiteY2" fmla="*/ 1456266 h 4064000"/>
              <a:gd name="connsiteX3" fmla="*/ 728135 w 733595"/>
              <a:gd name="connsiteY3" fmla="*/ 2175933 h 4064000"/>
              <a:gd name="connsiteX4" fmla="*/ 16935 w 733595"/>
              <a:gd name="connsiteY4" fmla="*/ 2895600 h 4064000"/>
              <a:gd name="connsiteX5" fmla="*/ 728135 w 733595"/>
              <a:gd name="connsiteY5" fmla="*/ 3615266 h 4064000"/>
              <a:gd name="connsiteX6" fmla="*/ 287868 w 733595"/>
              <a:gd name="connsiteY6" fmla="*/ 4064000 h 4064000"/>
              <a:gd name="connsiteX0" fmla="*/ 278841 w 733595"/>
              <a:gd name="connsiteY0" fmla="*/ 0 h 3840926"/>
              <a:gd name="connsiteX1" fmla="*/ 719668 w 733595"/>
              <a:gd name="connsiteY1" fmla="*/ 513526 h 3840926"/>
              <a:gd name="connsiteX2" fmla="*/ 2 w 733595"/>
              <a:gd name="connsiteY2" fmla="*/ 1233192 h 3840926"/>
              <a:gd name="connsiteX3" fmla="*/ 728135 w 733595"/>
              <a:gd name="connsiteY3" fmla="*/ 1952859 h 3840926"/>
              <a:gd name="connsiteX4" fmla="*/ 16935 w 733595"/>
              <a:gd name="connsiteY4" fmla="*/ 2672526 h 3840926"/>
              <a:gd name="connsiteX5" fmla="*/ 728135 w 733595"/>
              <a:gd name="connsiteY5" fmla="*/ 3392192 h 3840926"/>
              <a:gd name="connsiteX6" fmla="*/ 287868 w 733595"/>
              <a:gd name="connsiteY6" fmla="*/ 3840926 h 38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  <a:tailEnd type="triangle" w="lg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42" name="Straight Arrow Connector 141"/>
          <p:cNvCxnSpPr/>
          <p:nvPr/>
        </p:nvCxnSpPr>
        <p:spPr>
          <a:xfrm flipV="1">
            <a:off x="4299096" y="2238869"/>
            <a:ext cx="2129083" cy="2177982"/>
          </a:xfrm>
          <a:prstGeom prst="straightConnector1">
            <a:avLst/>
          </a:prstGeom>
          <a:noFill/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flipV="1">
            <a:off x="4572000" y="3788268"/>
            <a:ext cx="1414784" cy="1400928"/>
          </a:xfrm>
          <a:prstGeom prst="straightConnector1">
            <a:avLst/>
          </a:prstGeom>
          <a:noFill/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flipV="1">
            <a:off x="4438664" y="5116929"/>
            <a:ext cx="2026526" cy="559707"/>
          </a:xfrm>
          <a:prstGeom prst="straightConnector1">
            <a:avLst/>
          </a:prstGeom>
          <a:noFill/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4" grpId="0"/>
      <p:bldP spid="105" grpId="0"/>
      <p:bldP spid="106" grpId="0"/>
      <p:bldP spid="107" grpId="0" animBg="1"/>
      <p:bldP spid="108" grpId="0"/>
      <p:bldP spid="110" grpId="0" animBg="1"/>
      <p:bldP spid="1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Processing Flow</a:t>
            </a:r>
            <a:endParaRPr lang="en-GB" dirty="0"/>
          </a:p>
        </p:txBody>
      </p:sp>
      <p:sp>
        <p:nvSpPr>
          <p:cNvPr id="216" name="TextBox 215"/>
          <p:cNvSpPr txBox="1"/>
          <p:nvPr/>
        </p:nvSpPr>
        <p:spPr>
          <a:xfrm>
            <a:off x="464315" y="4143380"/>
            <a:ext cx="410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Copy input data from CPU memory to GPU memory</a:t>
            </a:r>
          </a:p>
        </p:txBody>
      </p:sp>
      <p:pic>
        <p:nvPicPr>
          <p:cNvPr id="133123" name="Picture 3" descr="\\europa\USB_Storage\Parallel programming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10135" y="1133745"/>
            <a:ext cx="4169664" cy="5120640"/>
          </a:xfrm>
          <a:prstGeom prst="rect">
            <a:avLst/>
          </a:prstGeom>
          <a:noFill/>
        </p:spPr>
      </p:pic>
      <p:pic>
        <p:nvPicPr>
          <p:cNvPr id="133124" name="Picture 4" descr="\\europa\USB_Storage\Parallel programming (CPU).pn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36585" y="1493785"/>
            <a:ext cx="2642616" cy="2039112"/>
          </a:xfrm>
          <a:prstGeom prst="rect">
            <a:avLst/>
          </a:prstGeom>
          <a:noFill/>
        </p:spPr>
      </p:pic>
      <p:sp>
        <p:nvSpPr>
          <p:cNvPr id="124" name="Left-Right Arrow 123"/>
          <p:cNvSpPr/>
          <p:nvPr/>
        </p:nvSpPr>
        <p:spPr>
          <a:xfrm>
            <a:off x="3262303" y="2033845"/>
            <a:ext cx="1666887" cy="545760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PCI Bus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32" name="Bent Arrow 131"/>
          <p:cNvSpPr/>
          <p:nvPr/>
        </p:nvSpPr>
        <p:spPr>
          <a:xfrm rot="5400000">
            <a:off x="3202528" y="2278193"/>
            <a:ext cx="2949997" cy="3631432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\\europa\USB_Storage\Parallel programming (CPU)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36585" y="1493785"/>
            <a:ext cx="2642616" cy="2039112"/>
          </a:xfrm>
          <a:prstGeom prst="rect">
            <a:avLst/>
          </a:prstGeom>
          <a:noFill/>
        </p:spPr>
      </p:pic>
      <p:pic>
        <p:nvPicPr>
          <p:cNvPr id="15" name="Picture 3" descr="\\europa\USB_Storage\Parallel programming.pn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0135" y="1133745"/>
            <a:ext cx="4169664" cy="512064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Processing Flow</a:t>
            </a:r>
            <a:endParaRPr lang="en-GB" dirty="0"/>
          </a:p>
        </p:txBody>
      </p:sp>
      <p:sp>
        <p:nvSpPr>
          <p:cNvPr id="216" name="TextBox 215"/>
          <p:cNvSpPr txBox="1"/>
          <p:nvPr/>
        </p:nvSpPr>
        <p:spPr>
          <a:xfrm>
            <a:off x="464315" y="4143381"/>
            <a:ext cx="4107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Copy input data from CPU memory to GPU memory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Load GPU program and execute,</a:t>
            </a:r>
            <a:br>
              <a:rPr lang="en-US" dirty="0"/>
            </a:br>
            <a:r>
              <a:rPr lang="en-US" dirty="0"/>
              <a:t>caching data on chip for performance</a:t>
            </a:r>
          </a:p>
        </p:txBody>
      </p:sp>
      <p:sp>
        <p:nvSpPr>
          <p:cNvPr id="134" name="Bent Arrow 133"/>
          <p:cNvSpPr/>
          <p:nvPr/>
        </p:nvSpPr>
        <p:spPr>
          <a:xfrm rot="5400000" flipH="1">
            <a:off x="4269163" y="152706"/>
            <a:ext cx="427080" cy="3155178"/>
          </a:xfrm>
          <a:prstGeom prst="bentArrow">
            <a:avLst>
              <a:gd name="adj1" fmla="val 40608"/>
              <a:gd name="adj2" fmla="val 45062"/>
              <a:gd name="adj3" fmla="val 36853"/>
              <a:gd name="adj4" fmla="val 397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5" name="Up-Down Arrow 134"/>
          <p:cNvSpPr/>
          <p:nvPr/>
        </p:nvSpPr>
        <p:spPr>
          <a:xfrm>
            <a:off x="5226848" y="4059070"/>
            <a:ext cx="535785" cy="151553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6" name="Up-Down Arrow 135"/>
          <p:cNvSpPr/>
          <p:nvPr/>
        </p:nvSpPr>
        <p:spPr>
          <a:xfrm>
            <a:off x="6196455" y="4059070"/>
            <a:ext cx="535785" cy="151553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7" name="Up-Down Arrow 136"/>
          <p:cNvSpPr/>
          <p:nvPr/>
        </p:nvSpPr>
        <p:spPr>
          <a:xfrm>
            <a:off x="7632340" y="4059070"/>
            <a:ext cx="535785" cy="151553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>
            <a:off x="3262303" y="2033845"/>
            <a:ext cx="1666887" cy="545760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PCI Bus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 animBg="1"/>
      <p:bldP spid="136" grpId="0" animBg="1"/>
      <p:bldP spid="1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\\europa\USB_Storage\Parallel programming (CPU)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36585" y="1493785"/>
            <a:ext cx="2642616" cy="2039112"/>
          </a:xfrm>
          <a:prstGeom prst="rect">
            <a:avLst/>
          </a:prstGeom>
          <a:noFill/>
        </p:spPr>
      </p:pic>
      <p:pic>
        <p:nvPicPr>
          <p:cNvPr id="10" name="Picture 3" descr="\\europa\USB_Storage\Parallel programming.pn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0135" y="1133745"/>
            <a:ext cx="4169664" cy="512064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Processing Flow</a:t>
            </a:r>
            <a:endParaRPr lang="en-GB" dirty="0"/>
          </a:p>
        </p:txBody>
      </p:sp>
      <p:sp>
        <p:nvSpPr>
          <p:cNvPr id="216" name="TextBox 215"/>
          <p:cNvSpPr txBox="1"/>
          <p:nvPr/>
        </p:nvSpPr>
        <p:spPr>
          <a:xfrm>
            <a:off x="464315" y="4143380"/>
            <a:ext cx="410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Copy input data from CPU memory to GPU memory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Load GPU program and execute,</a:t>
            </a:r>
            <a:br>
              <a:rPr lang="en-US" dirty="0"/>
            </a:br>
            <a:r>
              <a:rPr lang="en-US" dirty="0"/>
              <a:t>caching data on chip for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Copy results from GPU memory to CPU memory</a:t>
            </a:r>
            <a:endParaRPr lang="en-GB" dirty="0"/>
          </a:p>
        </p:txBody>
      </p:sp>
      <p:sp>
        <p:nvSpPr>
          <p:cNvPr id="138" name="Bent Arrow 137"/>
          <p:cNvSpPr/>
          <p:nvPr/>
        </p:nvSpPr>
        <p:spPr>
          <a:xfrm rot="10800000" flipV="1">
            <a:off x="2556296" y="2571767"/>
            <a:ext cx="3950919" cy="2927462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  <p:sp>
        <p:nvSpPr>
          <p:cNvPr id="11" name="Left-Right Arrow 10"/>
          <p:cNvSpPr/>
          <p:nvPr/>
        </p:nvSpPr>
        <p:spPr>
          <a:xfrm>
            <a:off x="3262303" y="2033845"/>
            <a:ext cx="1666887" cy="545760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PCI Bus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3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World!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7732" y="1599850"/>
            <a:ext cx="5854463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main(</a:t>
            </a:r>
            <a:r>
              <a:rPr lang="en-GB" sz="2000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("Hello World!\n");</a:t>
            </a:r>
          </a:p>
          <a:p>
            <a:pPr marL="0" indent="0">
              <a:buFontTx/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20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indent="0">
              <a:buFontTx/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endParaRPr lang="en-GB" dirty="0"/>
          </a:p>
          <a:p>
            <a:r>
              <a:rPr lang="en-GB" dirty="0"/>
              <a:t>Standard C that runs on the host</a:t>
            </a:r>
          </a:p>
          <a:p>
            <a:endParaRPr lang="en-GB" dirty="0"/>
          </a:p>
          <a:p>
            <a:r>
              <a:rPr lang="en-GB" dirty="0"/>
              <a:t>NVIDIA compiler (</a:t>
            </a:r>
            <a:r>
              <a:rPr lang="en-GB" dirty="0" err="1"/>
              <a:t>nvcc</a:t>
            </a:r>
            <a:r>
              <a:rPr lang="en-GB" dirty="0"/>
              <a:t>) can be used to compile programs with no </a:t>
            </a:r>
            <a:r>
              <a:rPr lang="en-GB" i="1" dirty="0"/>
              <a:t>device</a:t>
            </a:r>
            <a:r>
              <a:rPr lang="en-GB" dirty="0"/>
              <a:t> code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6372200" y="1599739"/>
            <a:ext cx="2455250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cs typeface="Courier New" pitchFamily="49" charset="0"/>
              </a:rPr>
              <a:t>Output: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kern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kern="1200" dirty="0" err="1">
                <a:latin typeface="Courier New" pitchFamily="49" charset="0"/>
                <a:cs typeface="Courier New" pitchFamily="49" charset="0"/>
              </a:rPr>
              <a:t>nvcc</a:t>
            </a:r>
            <a:r>
              <a:rPr lang="en-GB" kern="1200" dirty="0">
                <a:latin typeface="Courier New" pitchFamily="49" charset="0"/>
                <a:cs typeface="Courier New" pitchFamily="49" charset="0"/>
              </a:rPr>
              <a:t> hello_world.cu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kern="1200" dirty="0" err="1">
                <a:latin typeface="Courier New" pitchFamily="49" charset="0"/>
                <a:cs typeface="Courier New" pitchFamily="49" charset="0"/>
              </a:rPr>
              <a:t>a.out</a:t>
            </a:r>
            <a:endParaRPr lang="en-GB" kern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latin typeface="Courier New" pitchFamily="49" charset="0"/>
                <a:cs typeface="Courier New" pitchFamily="49" charset="0"/>
              </a:rPr>
              <a:t>Hello World!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4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World! with Device Code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732" y="1599850"/>
            <a:ext cx="8368771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__global__ void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mykernel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main(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mykernel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&lt;&lt;&lt;1,1&gt;&gt;&gt;();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printf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("Hello World!\n");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return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874" marR="0" lvl="0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Two new syntactic elements…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4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CUDA?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CUDA Architecture</a:t>
            </a:r>
          </a:p>
          <a:p>
            <a:pPr lvl="1"/>
            <a:r>
              <a:rPr lang="en-GB" dirty="0"/>
              <a:t>Expose GPU parallelism for general-purpose computing</a:t>
            </a:r>
          </a:p>
          <a:p>
            <a:pPr lvl="1"/>
            <a:r>
              <a:rPr lang="en-GB" dirty="0"/>
              <a:t>Retain performance</a:t>
            </a:r>
          </a:p>
          <a:p>
            <a:endParaRPr lang="en-GB" dirty="0"/>
          </a:p>
          <a:p>
            <a:r>
              <a:rPr lang="en-GB" dirty="0"/>
              <a:t>CUDA C/C++</a:t>
            </a:r>
          </a:p>
          <a:p>
            <a:pPr lvl="1"/>
            <a:r>
              <a:rPr lang="en-GB" dirty="0"/>
              <a:t>Based on industry-standard C/C++</a:t>
            </a:r>
          </a:p>
          <a:p>
            <a:pPr lvl="1"/>
            <a:r>
              <a:rPr lang="en-GB" dirty="0"/>
              <a:t>Small set of extensions to enable heterogeneous programming</a:t>
            </a:r>
          </a:p>
          <a:p>
            <a:pPr lvl="1"/>
            <a:r>
              <a:rPr lang="en-GB" dirty="0"/>
              <a:t>Straightforward APIs to manage devices, memory etc.</a:t>
            </a:r>
          </a:p>
          <a:p>
            <a:endParaRPr lang="en-GB" dirty="0"/>
          </a:p>
          <a:p>
            <a:r>
              <a:rPr lang="en-GB" dirty="0"/>
              <a:t>This session introduces CUDA C/C++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17453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World! with Device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__global__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(void) {</a:t>
            </a:r>
          </a:p>
          <a:p>
            <a:pPr marL="0" lvl="0" indent="0"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/>
              <a:t>CUDA C/C++ keyword </a:t>
            </a:r>
            <a:r>
              <a:rPr lang="en-GB" sz="2000" b="1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__global__ </a:t>
            </a:r>
            <a:r>
              <a:rPr lang="en-GB" dirty="0"/>
              <a:t>indicates a function that:</a:t>
            </a:r>
          </a:p>
          <a:p>
            <a:pPr lvl="1"/>
            <a:r>
              <a:rPr lang="en-GB" dirty="0"/>
              <a:t>Runs on the device</a:t>
            </a:r>
          </a:p>
          <a:p>
            <a:pPr lvl="1"/>
            <a:r>
              <a:rPr lang="en-GB" dirty="0"/>
              <a:t>Is called from host code</a:t>
            </a:r>
          </a:p>
          <a:p>
            <a:pPr lvl="1"/>
            <a:endParaRPr lang="en-GB" dirty="0"/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nvcc</a:t>
            </a:r>
            <a:r>
              <a:rPr lang="en-GB" dirty="0"/>
              <a:t> separates source code into host and device components</a:t>
            </a:r>
          </a:p>
          <a:p>
            <a:pPr lvl="1"/>
            <a:r>
              <a:rPr lang="en-GB" dirty="0"/>
              <a:t>Device functions (e.g. 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) processed by NVIDIA compiler</a:t>
            </a:r>
          </a:p>
          <a:p>
            <a:pPr lvl="1"/>
            <a:r>
              <a:rPr lang="en-GB" dirty="0"/>
              <a:t>Host functions (e.g.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GB" dirty="0"/>
              <a:t>) processed by standard host compiler</a:t>
            </a:r>
          </a:p>
          <a:p>
            <a:pPr lvl="2"/>
            <a:r>
              <a:rPr lang="en-GB" b="1" dirty="0" err="1">
                <a:latin typeface="Courier New" pitchFamily="49" charset="0"/>
                <a:cs typeface="Courier New" pitchFamily="49" charset="0"/>
              </a:rPr>
              <a:t>gcc</a:t>
            </a:r>
            <a:r>
              <a:rPr lang="en-GB" b="1" dirty="0"/>
              <a:t>, 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cl.exe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18829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World! with Device C</a:t>
            </a:r>
            <a:r>
              <a:rPr lang="en-US" altLang="zh-CN" dirty="0"/>
              <a:t>o</a:t>
            </a:r>
            <a:r>
              <a:rPr lang="en-GB" dirty="0"/>
              <a:t>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&lt;&lt;&lt;1,1&gt;&gt;&gt;();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/>
              <a:t>Triple angle brackets mark a call from </a:t>
            </a:r>
            <a:r>
              <a:rPr lang="en-GB" i="1" dirty="0"/>
              <a:t>host</a:t>
            </a:r>
            <a:r>
              <a:rPr lang="en-GB" dirty="0"/>
              <a:t> code to </a:t>
            </a:r>
            <a:r>
              <a:rPr lang="en-GB" i="1" dirty="0"/>
              <a:t>device</a:t>
            </a:r>
            <a:r>
              <a:rPr lang="en-GB" dirty="0"/>
              <a:t> code</a:t>
            </a:r>
          </a:p>
          <a:p>
            <a:pPr lvl="1"/>
            <a:r>
              <a:rPr lang="en-GB" dirty="0"/>
              <a:t>Also called a “kernel launch”</a:t>
            </a:r>
          </a:p>
          <a:p>
            <a:pPr lvl="1"/>
            <a:r>
              <a:rPr lang="en-GB" dirty="0"/>
              <a:t>We’ll return to the parameters (1,1) in a moment</a:t>
            </a:r>
          </a:p>
          <a:p>
            <a:pPr lvl="1"/>
            <a:endParaRPr lang="en-GB" dirty="0"/>
          </a:p>
          <a:p>
            <a:r>
              <a:rPr lang="en-GB" dirty="0"/>
              <a:t>That’s all that is required to execute a function on the GPU!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424298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Hello World! with Device Code</a:t>
            </a: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732" y="1599850"/>
            <a:ext cx="5854463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00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</a:t>
            </a:r>
            <a:r>
              <a:rPr lang="en-GB" sz="200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20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marL="0" indent="0">
              <a:buFontTx/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FontTx/>
              <a:buNone/>
            </a:pPr>
            <a:endParaRPr lang="en-GB" sz="20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GB" sz="200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main(</a:t>
            </a:r>
            <a:r>
              <a:rPr lang="en-GB" sz="20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&lt;&lt;&lt;1,1&gt;&gt;&gt;();</a:t>
            </a:r>
          </a:p>
          <a:p>
            <a:pPr marL="0" indent="0">
              <a:buFontTx/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("Hello World!\n");</a:t>
            </a:r>
          </a:p>
          <a:p>
            <a:pPr marL="0" indent="0">
              <a:buFontTx/>
              <a:buNone/>
            </a:pPr>
            <a:r>
              <a:rPr lang="en-GB" sz="200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200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indent="0">
              <a:buFontTx/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FontTx/>
              <a:buNone/>
            </a:pP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Char char="•"/>
            </a:pPr>
            <a:r>
              <a:rPr lang="en-GB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 does nothing, somewhat anticlimactic!</a:t>
            </a:r>
          </a:p>
          <a:p>
            <a:pPr marL="0" indent="0">
              <a:buFontTx/>
              <a:buNone/>
            </a:pPr>
            <a:endParaRPr lang="en-GB" sz="16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auto">
          <a:xfrm>
            <a:off x="6372200" y="1599739"/>
            <a:ext cx="2455250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cs typeface="Courier New" pitchFamily="49" charset="0"/>
              </a:rPr>
              <a:t>Output: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kern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kern="1200" dirty="0" err="1">
                <a:latin typeface="Courier New" pitchFamily="49" charset="0"/>
                <a:cs typeface="Courier New" pitchFamily="49" charset="0"/>
              </a:rPr>
              <a:t>nvcc</a:t>
            </a:r>
            <a:r>
              <a:rPr lang="en-GB" kern="1200" dirty="0">
                <a:latin typeface="Courier New" pitchFamily="49" charset="0"/>
                <a:cs typeface="Courier New" pitchFamily="49" charset="0"/>
              </a:rPr>
              <a:t> hello.cu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kern="1200" dirty="0" err="1">
                <a:latin typeface="Courier New" pitchFamily="49" charset="0"/>
                <a:cs typeface="Courier New" pitchFamily="49" charset="0"/>
              </a:rPr>
              <a:t>a.out</a:t>
            </a:r>
            <a:endParaRPr lang="en-GB" kern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latin typeface="Courier New" pitchFamily="49" charset="0"/>
                <a:cs typeface="Courier New" pitchFamily="49" charset="0"/>
              </a:rPr>
              <a:t>Hello World!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3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Parallel Programming in CUDA C/C++</a:t>
            </a:r>
          </a:p>
        </p:txBody>
      </p:sp>
      <p:sp>
        <p:nvSpPr>
          <p:cNvPr id="93" name="Content Placeholder 2"/>
          <p:cNvSpPr txBox="1">
            <a:spLocks/>
          </p:cNvSpPr>
          <p:nvPr/>
        </p:nvSpPr>
        <p:spPr bwMode="auto">
          <a:xfrm>
            <a:off x="457732" y="1599850"/>
            <a:ext cx="5854463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But wait… GPU computing is about massive parallelism!</a:t>
            </a:r>
          </a:p>
          <a:p>
            <a:pPr marL="342874" marR="0" lvl="0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We need a more interesting example…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We’ll start by adding two integers and build up to vector addition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6582223" y="2504682"/>
            <a:ext cx="330037" cy="3200356"/>
          </a:xfrm>
          <a:prstGeom prst="roundRect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6582223" y="3304771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6" name="Straight Connector 95"/>
          <p:cNvCxnSpPr/>
          <p:nvPr/>
        </p:nvCxnSpPr>
        <p:spPr>
          <a:xfrm>
            <a:off x="6582223" y="2904726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7" name="Straight Connector 96"/>
          <p:cNvCxnSpPr/>
          <p:nvPr/>
        </p:nvCxnSpPr>
        <p:spPr>
          <a:xfrm>
            <a:off x="6582223" y="370481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8" name="Straight Connector 97"/>
          <p:cNvCxnSpPr/>
          <p:nvPr/>
        </p:nvCxnSpPr>
        <p:spPr>
          <a:xfrm>
            <a:off x="6582223" y="4109076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9" name="Straight Connector 98"/>
          <p:cNvCxnSpPr/>
          <p:nvPr/>
        </p:nvCxnSpPr>
        <p:spPr>
          <a:xfrm>
            <a:off x="6582223" y="450490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0" name="Straight Connector 99"/>
          <p:cNvCxnSpPr/>
          <p:nvPr/>
        </p:nvCxnSpPr>
        <p:spPr>
          <a:xfrm>
            <a:off x="6582223" y="4904948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1" name="Straight Connector 100"/>
          <p:cNvCxnSpPr/>
          <p:nvPr/>
        </p:nvCxnSpPr>
        <p:spPr>
          <a:xfrm>
            <a:off x="6582223" y="530920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02" name="Rounded Rectangle 101"/>
          <p:cNvSpPr/>
          <p:nvPr/>
        </p:nvSpPr>
        <p:spPr>
          <a:xfrm>
            <a:off x="7302303" y="2513115"/>
            <a:ext cx="330037" cy="3200356"/>
          </a:xfrm>
          <a:prstGeom prst="roundRect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7302303" y="331320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4" name="Straight Connector 103"/>
          <p:cNvCxnSpPr/>
          <p:nvPr/>
        </p:nvCxnSpPr>
        <p:spPr>
          <a:xfrm>
            <a:off x="7302303" y="291315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5" name="Straight Connector 104"/>
          <p:cNvCxnSpPr/>
          <p:nvPr/>
        </p:nvCxnSpPr>
        <p:spPr>
          <a:xfrm>
            <a:off x="7302303" y="3713248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6" name="Straight Connector 105"/>
          <p:cNvCxnSpPr/>
          <p:nvPr/>
        </p:nvCxnSpPr>
        <p:spPr>
          <a:xfrm>
            <a:off x="7302303" y="411750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7" name="Straight Connector 106"/>
          <p:cNvCxnSpPr/>
          <p:nvPr/>
        </p:nvCxnSpPr>
        <p:spPr>
          <a:xfrm>
            <a:off x="7302303" y="4513338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8" name="Straight Connector 107"/>
          <p:cNvCxnSpPr/>
          <p:nvPr/>
        </p:nvCxnSpPr>
        <p:spPr>
          <a:xfrm>
            <a:off x="7302303" y="4913381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5" name="Straight Connector 134"/>
          <p:cNvCxnSpPr/>
          <p:nvPr/>
        </p:nvCxnSpPr>
        <p:spPr>
          <a:xfrm>
            <a:off x="7302303" y="5317642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36" name="Rounded Rectangle 135"/>
          <p:cNvSpPr/>
          <p:nvPr/>
        </p:nvSpPr>
        <p:spPr>
          <a:xfrm>
            <a:off x="8352421" y="2508898"/>
            <a:ext cx="330037" cy="3200356"/>
          </a:xfrm>
          <a:prstGeom prst="roundRect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8352421" y="3308987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8" name="Straight Connector 137"/>
          <p:cNvCxnSpPr/>
          <p:nvPr/>
        </p:nvCxnSpPr>
        <p:spPr>
          <a:xfrm>
            <a:off x="8352421" y="2908942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9" name="Straight Connector 138"/>
          <p:cNvCxnSpPr/>
          <p:nvPr/>
        </p:nvCxnSpPr>
        <p:spPr>
          <a:xfrm>
            <a:off x="8352421" y="3709031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0" name="Straight Connector 139"/>
          <p:cNvCxnSpPr/>
          <p:nvPr/>
        </p:nvCxnSpPr>
        <p:spPr>
          <a:xfrm>
            <a:off x="8352421" y="4113292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1" name="Straight Connector 140"/>
          <p:cNvCxnSpPr/>
          <p:nvPr/>
        </p:nvCxnSpPr>
        <p:spPr>
          <a:xfrm>
            <a:off x="8352421" y="4509120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2" name="Straight Connector 141"/>
          <p:cNvCxnSpPr/>
          <p:nvPr/>
        </p:nvCxnSpPr>
        <p:spPr>
          <a:xfrm>
            <a:off x="8352421" y="490916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3" name="Straight Connector 142"/>
          <p:cNvCxnSpPr/>
          <p:nvPr/>
        </p:nvCxnSpPr>
        <p:spPr>
          <a:xfrm>
            <a:off x="8352421" y="5313426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44" name="Plus 143"/>
          <p:cNvSpPr/>
          <p:nvPr/>
        </p:nvSpPr>
        <p:spPr>
          <a:xfrm>
            <a:off x="6965123" y="3904838"/>
            <a:ext cx="300033" cy="400044"/>
          </a:xfrm>
          <a:prstGeom prst="mathPlus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5" name="Equal 144"/>
          <p:cNvSpPr/>
          <p:nvPr/>
        </p:nvSpPr>
        <p:spPr>
          <a:xfrm>
            <a:off x="7831883" y="3876889"/>
            <a:ext cx="381000" cy="508000"/>
          </a:xfrm>
          <a:prstGeom prst="mathEqual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6" name="TextBox 145"/>
          <p:cNvSpPr txBox="1"/>
          <p:nvPr/>
        </p:nvSpPr>
        <p:spPr bwMode="auto">
          <a:xfrm>
            <a:off x="6618868" y="5745386"/>
            <a:ext cx="3080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Trebuchet MS" pitchFamily="34" charset="0"/>
              </a:defRPr>
            </a:lvl1pPr>
          </a:lstStyle>
          <a:p>
            <a:r>
              <a:rPr lang="en-GB" dirty="0"/>
              <a:t>a</a:t>
            </a:r>
          </a:p>
        </p:txBody>
      </p:sp>
      <p:sp>
        <p:nvSpPr>
          <p:cNvPr id="147" name="TextBox 146"/>
          <p:cNvSpPr txBox="1"/>
          <p:nvPr/>
        </p:nvSpPr>
        <p:spPr bwMode="auto">
          <a:xfrm>
            <a:off x="7338948" y="5745386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Trebuchet MS" pitchFamily="34" charset="0"/>
              </a:defRPr>
            </a:lvl1pPr>
          </a:lstStyle>
          <a:p>
            <a:r>
              <a:rPr lang="en-GB" dirty="0"/>
              <a:t>b</a:t>
            </a: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8389065" y="5745386"/>
            <a:ext cx="3032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c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on the Device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GB" dirty="0"/>
              <a:t>A simple kernel to add two integers</a:t>
            </a:r>
          </a:p>
          <a:p>
            <a:pPr marL="0" indent="0">
              <a:buNone/>
            </a:pPr>
            <a:endParaRPr lang="en-GB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kern="12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*c) {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*c = *a + *b;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>
              <a:solidFill>
                <a:srgbClr val="FFFFFF"/>
              </a:solidFill>
            </a:endParaRPr>
          </a:p>
          <a:p>
            <a:pPr lvl="0"/>
            <a:r>
              <a:rPr lang="en-GB" dirty="0"/>
              <a:t>As before </a:t>
            </a:r>
            <a:r>
              <a:rPr lang="en-GB" sz="2000" b="1" kern="12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dirty="0"/>
              <a:t>is a CUDA C/C++ keyword meaning</a:t>
            </a:r>
          </a:p>
          <a:p>
            <a:pPr lvl="1"/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add() </a:t>
            </a:r>
            <a:r>
              <a:rPr lang="en-GB" dirty="0"/>
              <a:t>will execute on the device</a:t>
            </a:r>
          </a:p>
          <a:p>
            <a:pPr lvl="1"/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add() </a:t>
            </a:r>
            <a:r>
              <a:rPr lang="en-GB" dirty="0"/>
              <a:t>will be called from the host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6860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on the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Note that we use pointers for the variables</a:t>
            </a:r>
          </a:p>
          <a:p>
            <a:pPr marL="0" indent="0">
              <a:buNone/>
            </a:pPr>
            <a:endParaRPr lang="en-GB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kern="12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*a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*b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*c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*c = *a + *b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 </a:t>
            </a:r>
            <a:r>
              <a:rPr lang="en-GB" dirty="0"/>
              <a:t>runs on the device, so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GB" dirty="0"/>
              <a:t>,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GB" dirty="0"/>
              <a:t> and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GB" dirty="0"/>
              <a:t> must point to device memory</a:t>
            </a:r>
          </a:p>
          <a:p>
            <a:pPr lvl="0"/>
            <a:endParaRPr lang="en-GB" sz="2000" b="1" kern="12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/>
              <a:t>We need to allocate memory on the GPU</a:t>
            </a:r>
          </a:p>
          <a:p>
            <a:pPr lvl="0"/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47020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Memory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14"/>
            <a:ext cx="8730970" cy="4525963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Host and device memory are separate entities</a:t>
            </a:r>
          </a:p>
          <a:p>
            <a:pPr lvl="1"/>
            <a:r>
              <a:rPr lang="en-GB" i="1" dirty="0">
                <a:solidFill>
                  <a:schemeClr val="accent6"/>
                </a:solidFill>
              </a:rPr>
              <a:t>Device</a:t>
            </a:r>
            <a:r>
              <a:rPr lang="en-GB" i="1" dirty="0">
                <a:solidFill>
                  <a:schemeClr val="accent4"/>
                </a:solidFill>
              </a:rPr>
              <a:t> </a:t>
            </a:r>
            <a:r>
              <a:rPr lang="en-GB" dirty="0"/>
              <a:t>pointers point to GPU memory</a:t>
            </a:r>
          </a:p>
          <a:p>
            <a:pPr marL="1088938" lvl="2" indent="0">
              <a:buNone/>
            </a:pPr>
            <a:r>
              <a:rPr lang="en-GB" dirty="0"/>
              <a:t>May be passed to/from host code</a:t>
            </a:r>
          </a:p>
          <a:p>
            <a:pPr marL="1088938" lvl="2" indent="0">
              <a:buNone/>
            </a:pPr>
            <a:r>
              <a:rPr lang="en-GB" dirty="0"/>
              <a:t>May </a:t>
            </a:r>
            <a:r>
              <a:rPr lang="en-GB" i="1" dirty="0"/>
              <a:t>not </a:t>
            </a:r>
            <a:r>
              <a:rPr lang="en-GB" dirty="0"/>
              <a:t>be dereferenced in host code</a:t>
            </a:r>
            <a:endParaRPr lang="en-GB" i="1" dirty="0"/>
          </a:p>
          <a:p>
            <a:pPr lvl="1"/>
            <a:r>
              <a:rPr lang="en-GB" i="1" dirty="0">
                <a:solidFill>
                  <a:schemeClr val="accent6"/>
                </a:solidFill>
              </a:rPr>
              <a:t>Host </a:t>
            </a:r>
            <a:r>
              <a:rPr lang="en-GB" dirty="0"/>
              <a:t>pointers point to CPU memory</a:t>
            </a:r>
          </a:p>
          <a:p>
            <a:pPr marL="1088938" lvl="2" indent="0">
              <a:buNone/>
            </a:pPr>
            <a:r>
              <a:rPr lang="en-GB" dirty="0"/>
              <a:t>May be passed to/from device code</a:t>
            </a:r>
          </a:p>
          <a:p>
            <a:pPr marL="1088938" lvl="2" indent="0">
              <a:buNone/>
            </a:pPr>
            <a:r>
              <a:rPr lang="en-GB" dirty="0"/>
              <a:t>May </a:t>
            </a:r>
            <a:r>
              <a:rPr lang="en-GB" i="1" dirty="0"/>
              <a:t>not </a:t>
            </a:r>
            <a:r>
              <a:rPr lang="en-GB" dirty="0"/>
              <a:t>be dereferenced in device code</a:t>
            </a:r>
          </a:p>
          <a:p>
            <a:pPr lvl="0"/>
            <a:endParaRPr lang="en-GB" dirty="0">
              <a:solidFill>
                <a:srgbClr val="FFFFFF"/>
              </a:solidFill>
            </a:endParaRPr>
          </a:p>
          <a:p>
            <a:pPr lvl="0"/>
            <a:r>
              <a:rPr lang="en-GB" dirty="0"/>
              <a:t>Simple CUDA API for handling device memory</a:t>
            </a:r>
          </a:p>
          <a:p>
            <a:pPr lvl="1"/>
            <a:r>
              <a:rPr lang="en-GB" dirty="0" err="1"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lang="en-GB" dirty="0"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lang="en-GB" dirty="0"/>
              <a:t>, </a:t>
            </a:r>
            <a:r>
              <a:rPr lang="en-GB" dirty="0" err="1">
                <a:latin typeface="Courier New" pitchFamily="49" charset="0"/>
                <a:ea typeface="+mn-ea"/>
                <a:cs typeface="Courier New" pitchFamily="49" charset="0"/>
              </a:rPr>
              <a:t>cudaFree</a:t>
            </a:r>
            <a:r>
              <a:rPr lang="en-GB" dirty="0"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lang="en-GB" dirty="0"/>
              <a:t>, </a:t>
            </a:r>
            <a:r>
              <a:rPr lang="en-GB" dirty="0" err="1">
                <a:latin typeface="Courier New" pitchFamily="49" charset="0"/>
                <a:ea typeface="+mn-ea"/>
                <a:cs typeface="Courier New" pitchFamily="49" charset="0"/>
              </a:rPr>
              <a:t>cudaMemcpy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endParaRPr lang="en-GB" dirty="0"/>
          </a:p>
          <a:p>
            <a:pPr lvl="1"/>
            <a:r>
              <a:rPr lang="en-GB" dirty="0"/>
              <a:t>Similar to the C equivalents </a:t>
            </a:r>
            <a:r>
              <a:rPr lang="en-GB" dirty="0" err="1"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lang="en-GB" dirty="0"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lang="en-GB" dirty="0"/>
              <a:t>, </a:t>
            </a:r>
            <a:r>
              <a:rPr lang="en-GB" dirty="0">
                <a:latin typeface="Courier New" pitchFamily="49" charset="0"/>
                <a:ea typeface="+mn-ea"/>
                <a:cs typeface="Courier New" pitchFamily="49" charset="0"/>
              </a:rPr>
              <a:t>free()</a:t>
            </a:r>
            <a:r>
              <a:rPr lang="en-GB" dirty="0"/>
              <a:t>, </a:t>
            </a:r>
            <a:r>
              <a:rPr lang="en-GB" dirty="0" err="1">
                <a:latin typeface="Courier New" pitchFamily="49" charset="0"/>
                <a:ea typeface="+mn-ea"/>
                <a:cs typeface="Courier New" pitchFamily="49" charset="0"/>
              </a:rPr>
              <a:t>memcpy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endParaRPr lang="en-GB" dirty="0"/>
          </a:p>
          <a:p>
            <a:pPr marL="1088938" lvl="2" indent="0">
              <a:buNone/>
            </a:pPr>
            <a:endParaRPr lang="en-GB" dirty="0"/>
          </a:p>
        </p:txBody>
      </p:sp>
      <p:pic>
        <p:nvPicPr>
          <p:cNvPr id="6" name="Picture 3" descr="\\JASON-PC\Users\Jason\Documents\CUDA by Example\host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77145" y="3173999"/>
            <a:ext cx="1215135" cy="911351"/>
          </a:xfrm>
          <a:prstGeom prst="rect">
            <a:avLst/>
          </a:prstGeom>
          <a:noFill/>
        </p:spPr>
      </p:pic>
      <p:pic>
        <p:nvPicPr>
          <p:cNvPr id="10" name="Picture 2" descr="\\JASON-PC\Users\Jason\Documents\CUDA by Example\Tesla_c1060_3qtr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12160" y="2144928"/>
            <a:ext cx="1233177" cy="834022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7343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on the Device: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add()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Returning to our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b="1" dirty="0"/>
              <a:t> </a:t>
            </a:r>
            <a:r>
              <a:rPr lang="en-GB" dirty="0"/>
              <a:t>kernel</a:t>
            </a:r>
          </a:p>
          <a:p>
            <a:pPr marL="0" indent="0">
              <a:buNone/>
            </a:pPr>
            <a:endParaRPr lang="en-GB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kern="12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*c) {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*c = *a + *b;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>
              <a:solidFill>
                <a:srgbClr val="FFFFFF"/>
              </a:solidFill>
            </a:endParaRPr>
          </a:p>
          <a:p>
            <a:pPr lvl="0"/>
            <a:r>
              <a:rPr lang="en-GB" dirty="0"/>
              <a:t>Let’s take a look at main()…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532855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on the Device: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main()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600214"/>
            <a:ext cx="907249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main(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a, b, c;	            </a:t>
            </a: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host copies of a, b, c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*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*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;	     </a:t>
            </a: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device copies of a, b, c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size = 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GB" sz="1700" b="1" i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Allocate space for device copies of a, b, c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**)&amp;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**)&amp;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**)&amp;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Setup input values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a = 2;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b = 7;</a:t>
            </a:r>
          </a:p>
          <a:p>
            <a:pPr marL="0" indent="0">
              <a:buNone/>
            </a:pPr>
            <a:endParaRPr lang="en-GB" sz="17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42503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on the Device: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main()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14"/>
            <a:ext cx="9144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Copy inputs to device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&amp;a, size,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&amp;b, size,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Launch add() kernel on GPU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add&lt;&lt;&lt;1,1&gt;&gt;&gt;(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Copy result back to host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(&amp;c,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cudaMemcpyDeviceToHost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GB" sz="1700" b="1" i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</a:t>
            </a:r>
            <a:r>
              <a:rPr lang="en-GB" sz="1700" b="1" i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Cleanup</a:t>
            </a:r>
            <a:endParaRPr lang="en-GB" sz="1700" b="1" i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846019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659C36-E750-45E7-A151-3BB25BDC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47" y="850281"/>
            <a:ext cx="90846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73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1670" y="728700"/>
            <a:ext cx="4416425" cy="572273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10583">
              <a:spcBef>
                <a:spcPts val="112"/>
              </a:spcBef>
            </a:pPr>
            <a:r>
              <a:rPr sz="3625" spc="12" dirty="0">
                <a:latin typeface="Calibri"/>
                <a:cs typeface="Calibri"/>
              </a:rPr>
              <a:t>Simple </a:t>
            </a:r>
            <a:r>
              <a:rPr sz="3625" spc="8" dirty="0">
                <a:latin typeface="Calibri"/>
                <a:cs typeface="Calibri"/>
              </a:rPr>
              <a:t>Processing</a:t>
            </a:r>
            <a:r>
              <a:rPr sz="3625" spc="-4" dirty="0">
                <a:latin typeface="Calibri"/>
                <a:cs typeface="Calibri"/>
              </a:rPr>
              <a:t> </a:t>
            </a:r>
            <a:r>
              <a:rPr sz="3625" spc="21" dirty="0">
                <a:latin typeface="Calibri"/>
                <a:cs typeface="Calibri"/>
              </a:rPr>
              <a:t>Flow</a:t>
            </a:r>
            <a:endParaRPr sz="362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22313" y="4406900"/>
            <a:ext cx="5424862" cy="132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73B9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16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32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49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6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all" spc="0" normalizeH="0" baseline="0" noProof="0">
                <a:ln>
                  <a:noFill/>
                </a:ln>
                <a:solidFill>
                  <a:srgbClr val="73B900"/>
                </a:solidFill>
                <a:effectLst/>
                <a:uLnTx/>
                <a:uFillTx/>
                <a:latin typeface="Trebuchet MS" pitchFamily="34" charset="0"/>
              </a:rPr>
              <a:t>Running in Parallel</a:t>
            </a:r>
            <a:endParaRPr kumimoji="0" lang="en-GB" sz="4000" b="1" i="0" u="none" strike="noStrike" kern="0" cap="all" spc="0" normalizeH="0" baseline="0" noProof="0" dirty="0">
              <a:ln>
                <a:noFill/>
              </a:ln>
              <a:solidFill>
                <a:srgbClr val="73B9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6399157" y="1512905"/>
            <a:ext cx="3046" cy="3514717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6402203" y="149640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4376977" y="1688760"/>
            <a:ext cx="2025225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59" name="AutoShape 14"/>
          <p:cNvSpPr>
            <a:spLocks noChangeArrowheads="1"/>
          </p:cNvSpPr>
          <p:nvPr/>
        </p:nvSpPr>
        <p:spPr bwMode="ltGray">
          <a:xfrm>
            <a:off x="6739740" y="1296401"/>
            <a:ext cx="233276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Heterogeneous Computing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 </a:t>
            </a:r>
          </a:p>
        </p:txBody>
      </p:sp>
      <p:sp>
        <p:nvSpPr>
          <p:cNvPr id="60" name="AutoShape 14"/>
          <p:cNvSpPr>
            <a:spLocks noChangeArrowheads="1"/>
          </p:cNvSpPr>
          <p:nvPr/>
        </p:nvSpPr>
        <p:spPr bwMode="auto">
          <a:xfrm>
            <a:off x="6739740" y="1737803"/>
            <a:ext cx="2332760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Blocks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ltGray">
          <a:xfrm>
            <a:off x="6739740" y="2179206"/>
            <a:ext cx="233276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Threads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2" name="AutoShape 14"/>
          <p:cNvSpPr>
            <a:spLocks noChangeArrowheads="1"/>
          </p:cNvSpPr>
          <p:nvPr/>
        </p:nvSpPr>
        <p:spPr bwMode="ltGray">
          <a:xfrm>
            <a:off x="6739740" y="2620608"/>
            <a:ext cx="233276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Indexing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3" name="AutoShape 14"/>
          <p:cNvSpPr>
            <a:spLocks noChangeArrowheads="1"/>
          </p:cNvSpPr>
          <p:nvPr/>
        </p:nvSpPr>
        <p:spPr bwMode="ltGray">
          <a:xfrm>
            <a:off x="6739740" y="3062010"/>
            <a:ext cx="233276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Shared memory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4" name="AutoShape 14"/>
          <p:cNvSpPr>
            <a:spLocks noChangeArrowheads="1"/>
          </p:cNvSpPr>
          <p:nvPr/>
        </p:nvSpPr>
        <p:spPr bwMode="ltGray">
          <a:xfrm>
            <a:off x="6739740" y="3503412"/>
            <a:ext cx="233276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__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syncthreads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()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5" name="AutoShape 14"/>
          <p:cNvSpPr>
            <a:spLocks noChangeArrowheads="1"/>
          </p:cNvSpPr>
          <p:nvPr/>
        </p:nvSpPr>
        <p:spPr bwMode="ltGray">
          <a:xfrm>
            <a:off x="6739740" y="3944814"/>
            <a:ext cx="233276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Asynchronous operation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AutoShape 14"/>
          <p:cNvSpPr>
            <a:spLocks noChangeArrowheads="1"/>
          </p:cNvSpPr>
          <p:nvPr/>
        </p:nvSpPr>
        <p:spPr bwMode="ltGray">
          <a:xfrm>
            <a:off x="6739740" y="4386217"/>
            <a:ext cx="233276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Handling errors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7" name="AutoShape 14"/>
          <p:cNvSpPr>
            <a:spLocks noChangeArrowheads="1"/>
          </p:cNvSpPr>
          <p:nvPr/>
        </p:nvSpPr>
        <p:spPr bwMode="ltGray">
          <a:xfrm>
            <a:off x="6739740" y="4827621"/>
            <a:ext cx="233276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Managing devices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4301970" y="1231695"/>
            <a:ext cx="1681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8AAD00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rPr>
              <a:t>CONCEPTS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6400980" y="2379206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>
            <a:off x="6402203" y="195285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>
            <a:off x="6400979" y="2820608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6402203" y="3262010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402203" y="3703412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6402203" y="414481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6402203" y="4586217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6402203" y="502762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612720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to 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GPU computing is about massive parallelism</a:t>
            </a:r>
          </a:p>
          <a:p>
            <a:pPr lvl="1"/>
            <a:r>
              <a:rPr lang="en-GB" dirty="0"/>
              <a:t>So how do we run code in parallel on the device?</a:t>
            </a:r>
          </a:p>
          <a:p>
            <a:pPr lvl="0"/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add&lt;&lt;&lt; 1, 1 &gt;&gt;&gt;();</a:t>
            </a:r>
          </a:p>
          <a:p>
            <a:pPr marL="0" indent="0">
              <a:buNone/>
            </a:pPr>
            <a:endParaRPr lang="en-GB" sz="2000" b="1" dirty="0">
              <a:solidFill>
                <a:srgbClr val="80808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add&lt;&lt;&lt;</a:t>
            </a:r>
            <a:r>
              <a:rPr lang="en-GB" sz="20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, 1 &gt;&gt;&gt;();</a:t>
            </a:r>
          </a:p>
          <a:p>
            <a:pPr lvl="0"/>
            <a:endParaRPr lang="en-GB" sz="3200" b="1" dirty="0"/>
          </a:p>
          <a:p>
            <a:pPr lvl="0"/>
            <a:r>
              <a:rPr lang="en-GB" dirty="0"/>
              <a:t>Instead of executing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dirty="0"/>
              <a:t> once, execute N times in parallel</a:t>
            </a:r>
          </a:p>
          <a:p>
            <a:pPr marL="0" indent="0">
              <a:buNone/>
            </a:pPr>
            <a:endParaRPr lang="en-GB" sz="1600" dirty="0">
              <a:solidFill>
                <a:srgbClr val="80808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Down Arrow 69"/>
          <p:cNvSpPr/>
          <p:nvPr/>
        </p:nvSpPr>
        <p:spPr>
          <a:xfrm>
            <a:off x="3491880" y="3609020"/>
            <a:ext cx="61784" cy="366126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1001">
            <a:schemeClr val="lt2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5070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Addition on the Device</a:t>
            </a:r>
            <a:endParaRPr lang="en-GB" sz="2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05" y="1599848"/>
            <a:ext cx="8963495" cy="472545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GB" dirty="0"/>
              <a:t>With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b="1" dirty="0"/>
              <a:t> </a:t>
            </a:r>
            <a:r>
              <a:rPr lang="en-GB" dirty="0"/>
              <a:t>running in parallel we can do vector addition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Terminology: each parallel invocation of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b="1" dirty="0"/>
              <a:t> </a:t>
            </a:r>
            <a:r>
              <a:rPr lang="en-GB" dirty="0"/>
              <a:t>is referred to as a </a:t>
            </a:r>
            <a:r>
              <a:rPr lang="en-GB" dirty="0">
                <a:solidFill>
                  <a:schemeClr val="accent6"/>
                </a:solidFill>
              </a:rPr>
              <a:t>block</a:t>
            </a:r>
          </a:p>
          <a:p>
            <a:pPr lvl="1"/>
            <a:r>
              <a:rPr lang="en-GB" dirty="0"/>
              <a:t>The set of blocks is referred to as a </a:t>
            </a:r>
            <a:r>
              <a:rPr lang="en-GB" dirty="0">
                <a:solidFill>
                  <a:schemeClr val="accent6"/>
                </a:solidFill>
              </a:rPr>
              <a:t>grid</a:t>
            </a:r>
          </a:p>
          <a:p>
            <a:pPr lvl="1"/>
            <a:r>
              <a:rPr lang="en-GB" dirty="0"/>
              <a:t>Each invocation can refer to its block index using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endParaRPr lang="en-GB" b="1" dirty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accent4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20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20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20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*c) {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c[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] + b[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/>
              <a:t>By using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dirty="0"/>
              <a:t> to index into the array, each block handles a different index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90819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Addition on the Device</a:t>
            </a:r>
            <a:endParaRPr lang="en-GB" sz="2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0" y="1600214"/>
            <a:ext cx="90010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*c) {</a:t>
            </a:r>
          </a:p>
          <a:p>
            <a:pPr marL="0" indent="0">
              <a:buNone/>
            </a:pPr>
            <a:r>
              <a:rPr lang="en-GB" sz="1800" b="1" dirty="0">
                <a:latin typeface="Courier New" pitchFamily="49" charset="0"/>
                <a:cs typeface="Courier New" pitchFamily="49" charset="0"/>
              </a:rPr>
              <a:t>		c[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] + b[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/>
              <a:t>On the device, each block can execute in parallel: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799080" y="4892529"/>
            <a:ext cx="1890210" cy="48668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35999" tIns="45718" rIns="35999" bIns="45718" spcCol="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c[0]  = a[0] + b[0];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09303" y="4892529"/>
            <a:ext cx="1890210" cy="48668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35999" tIns="45718" rIns="35999" bIns="45718" spcCol="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c[1]  = a[1] + b[1];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24503" y="4869159"/>
            <a:ext cx="1890210" cy="48668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35999" tIns="45718" rIns="35999" bIns="45718" spcCol="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c[2]  = a[2] + b[2];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34726" y="4869159"/>
            <a:ext cx="1890210" cy="48668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35999" tIns="45718" rIns="35999" bIns="45718" spcCol="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c[3]  = a[3] + b[3];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709071" y="4499832"/>
            <a:ext cx="8563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eaLnBrk="0" hangingPunct="0"/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Block 0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719294" y="4499832"/>
            <a:ext cx="8563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eaLnBrk="0" hangingPunct="0"/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Block 1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4734493" y="4469784"/>
            <a:ext cx="8563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eaLnBrk="0" hangingPunct="0"/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Block 2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6744715" y="4469784"/>
            <a:ext cx="8563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eaLnBrk="0" hangingPunct="0"/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Block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415159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Vector Addition on the Device: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add()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Returning to our parallelized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b="1" dirty="0"/>
              <a:t> </a:t>
            </a:r>
            <a:r>
              <a:rPr lang="en-GB" dirty="0"/>
              <a:t>kernel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6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__global__ void</a:t>
            </a:r>
            <a:r>
              <a:rPr lang="en-GB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16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16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16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*c) {</a:t>
            </a:r>
          </a:p>
          <a:p>
            <a:pPr marL="0" indent="0">
              <a:buNone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		c[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] + b[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>
              <a:solidFill>
                <a:srgbClr val="FFFFFF"/>
              </a:solidFill>
            </a:endParaRPr>
          </a:p>
          <a:p>
            <a:pPr lvl="0"/>
            <a:r>
              <a:rPr lang="en-GB" dirty="0"/>
              <a:t>Let’s take a look at main()…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4099606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Vector Addition on the Device: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main()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1207767"/>
            <a:ext cx="9144000" cy="514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#define N 512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main(void)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;		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host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*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*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;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device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size =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N *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sizeof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);</a:t>
            </a:r>
            <a:endParaRPr kumimoji="0" lang="en-GB" sz="16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space for device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</a:t>
            </a:r>
            <a:r>
              <a:rPr kumimoji="0" lang="en-GB" sz="1600" b="1" i="1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Alloc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space for host copies of a, b, c and setup input values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a = 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(size);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random_ints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(a, 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b = 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(size);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random_ints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(b, 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c = 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(size);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Vector Addition on the Device: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main()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1437793"/>
            <a:ext cx="9144000" cy="5096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Copy inputs to device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a, size,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b, size,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// Launch add() kernel on GPU with N blocks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add&lt;&lt;&lt;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N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,1&gt;&gt;&gt;(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1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latinLnBrk="0">
              <a:lnSpc>
                <a:spcPct val="100000"/>
              </a:lnSpc>
              <a:buClrTx/>
              <a:buNone/>
              <a:tabLst/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Copy result back to host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(c,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size,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cudaMemcpyDeviceToHost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GB" sz="1600" b="1" i="1" kern="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Cleanup</a:t>
            </a:r>
            <a:endParaRPr lang="en-GB" sz="1600" b="1" i="1" kern="0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free(a); free(b); free(c);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}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9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Difference between </a:t>
            </a:r>
            <a:r>
              <a:rPr lang="en-GB" i="1" dirty="0"/>
              <a:t>host </a:t>
            </a:r>
            <a:r>
              <a:rPr lang="en-GB" dirty="0"/>
              <a:t>and </a:t>
            </a:r>
            <a:r>
              <a:rPr lang="en-GB" i="1" dirty="0"/>
              <a:t>device</a:t>
            </a:r>
          </a:p>
          <a:p>
            <a:pPr lvl="1"/>
            <a:r>
              <a:rPr lang="en-GB" i="1" dirty="0">
                <a:solidFill>
                  <a:schemeClr val="accent6"/>
                </a:solidFill>
              </a:rPr>
              <a:t>Host</a:t>
            </a:r>
            <a:r>
              <a:rPr lang="en-GB" i="1" dirty="0"/>
              <a:t>	</a:t>
            </a:r>
            <a:r>
              <a:rPr lang="en-GB" dirty="0"/>
              <a:t>CPU</a:t>
            </a:r>
          </a:p>
          <a:p>
            <a:pPr lvl="1"/>
            <a:r>
              <a:rPr lang="en-GB" i="1" dirty="0">
                <a:solidFill>
                  <a:schemeClr val="accent6"/>
                </a:solidFill>
              </a:rPr>
              <a:t>Device</a:t>
            </a:r>
            <a:r>
              <a:rPr lang="en-GB" i="1" dirty="0"/>
              <a:t>	</a:t>
            </a:r>
            <a:r>
              <a:rPr lang="en-GB" dirty="0"/>
              <a:t>GPU</a:t>
            </a:r>
            <a:endParaRPr lang="en-GB" i="1" dirty="0"/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__global__</a:t>
            </a:r>
            <a:r>
              <a:rPr lang="en-GB" sz="20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dirty="0"/>
              <a:t>to declare a function as device code</a:t>
            </a:r>
          </a:p>
          <a:p>
            <a:pPr lvl="1"/>
            <a:r>
              <a:rPr lang="en-GB" dirty="0"/>
              <a:t>Executes on the device</a:t>
            </a:r>
          </a:p>
          <a:p>
            <a:pPr lvl="1"/>
            <a:r>
              <a:rPr lang="en-GB" dirty="0"/>
              <a:t>Called from the host</a:t>
            </a:r>
          </a:p>
          <a:p>
            <a:endParaRPr lang="en-GB" dirty="0"/>
          </a:p>
          <a:p>
            <a:r>
              <a:rPr lang="en-GB" dirty="0"/>
              <a:t>Passing parameters from host code to a device 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653685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(2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 device memory management</a:t>
            </a:r>
          </a:p>
          <a:p>
            <a:pPr lvl="1"/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()</a:t>
            </a:r>
            <a:endParaRPr lang="en-GB" b="1" dirty="0"/>
          </a:p>
          <a:p>
            <a:pPr lvl="1"/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()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Launching parallel kernels</a:t>
            </a:r>
          </a:p>
          <a:p>
            <a:pPr lvl="1"/>
            <a:r>
              <a:rPr lang="en-GB" dirty="0"/>
              <a:t>Launch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GB" dirty="0"/>
              <a:t> copies of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dirty="0"/>
              <a:t> with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</a:t>
            </a: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&lt;&lt;&lt;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N,1</a:t>
            </a: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&gt;&gt;&gt;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;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/>
              <a:t>Use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dirty="0">
                <a:solidFill>
                  <a:schemeClr val="accent4"/>
                </a:solidFill>
              </a:rPr>
              <a:t> </a:t>
            </a:r>
            <a:r>
              <a:rPr lang="en-GB" dirty="0"/>
              <a:t>to access block index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33106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8716" y="5751777"/>
            <a:ext cx="76200" cy="11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2501" y="5762870"/>
            <a:ext cx="400049" cy="75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42687" y="529435"/>
            <a:ext cx="1223327" cy="546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9951" y="2673351"/>
            <a:ext cx="606424" cy="7651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92177" y="2741612"/>
            <a:ext cx="522817" cy="633942"/>
          </a:xfrm>
          <a:custGeom>
            <a:avLst/>
            <a:gdLst/>
            <a:ahLst/>
            <a:cxnLst/>
            <a:rect l="l" t="t" r="r" b="b"/>
            <a:pathLst>
              <a:path w="627379" h="760730">
                <a:moveTo>
                  <a:pt x="418543" y="20337"/>
                </a:moveTo>
                <a:lnTo>
                  <a:pt x="413972" y="58116"/>
                </a:lnTo>
                <a:lnTo>
                  <a:pt x="432815" y="61849"/>
                </a:lnTo>
                <a:lnTo>
                  <a:pt x="454659" y="69468"/>
                </a:lnTo>
                <a:lnTo>
                  <a:pt x="495172" y="88645"/>
                </a:lnTo>
                <a:lnTo>
                  <a:pt x="530351" y="111887"/>
                </a:lnTo>
                <a:lnTo>
                  <a:pt x="558545" y="138429"/>
                </a:lnTo>
                <a:lnTo>
                  <a:pt x="581405" y="172592"/>
                </a:lnTo>
                <a:lnTo>
                  <a:pt x="589279" y="206248"/>
                </a:lnTo>
                <a:lnTo>
                  <a:pt x="589152" y="212470"/>
                </a:lnTo>
                <a:lnTo>
                  <a:pt x="573277" y="253618"/>
                </a:lnTo>
                <a:lnTo>
                  <a:pt x="542162" y="287909"/>
                </a:lnTo>
                <a:lnTo>
                  <a:pt x="507110" y="313309"/>
                </a:lnTo>
                <a:lnTo>
                  <a:pt x="464692" y="335025"/>
                </a:lnTo>
                <a:lnTo>
                  <a:pt x="417448" y="351916"/>
                </a:lnTo>
                <a:lnTo>
                  <a:pt x="366648" y="362838"/>
                </a:lnTo>
                <a:lnTo>
                  <a:pt x="284098" y="367918"/>
                </a:lnTo>
                <a:lnTo>
                  <a:pt x="255523" y="370966"/>
                </a:lnTo>
                <a:lnTo>
                  <a:pt x="199770" y="382904"/>
                </a:lnTo>
                <a:lnTo>
                  <a:pt x="147573" y="401319"/>
                </a:lnTo>
                <a:lnTo>
                  <a:pt x="100710" y="425323"/>
                </a:lnTo>
                <a:lnTo>
                  <a:pt x="60705" y="454025"/>
                </a:lnTo>
                <a:lnTo>
                  <a:pt x="28955" y="487044"/>
                </a:lnTo>
                <a:lnTo>
                  <a:pt x="7619" y="524382"/>
                </a:lnTo>
                <a:lnTo>
                  <a:pt x="0" y="564514"/>
                </a:lnTo>
                <a:lnTo>
                  <a:pt x="507" y="574420"/>
                </a:lnTo>
                <a:lnTo>
                  <a:pt x="11302" y="613410"/>
                </a:lnTo>
                <a:lnTo>
                  <a:pt x="33527" y="648969"/>
                </a:lnTo>
                <a:lnTo>
                  <a:pt x="74040" y="688339"/>
                </a:lnTo>
                <a:lnTo>
                  <a:pt x="114300" y="714756"/>
                </a:lnTo>
                <a:lnTo>
                  <a:pt x="160146" y="736091"/>
                </a:lnTo>
                <a:lnTo>
                  <a:pt x="209930" y="751332"/>
                </a:lnTo>
                <a:lnTo>
                  <a:pt x="262381" y="759459"/>
                </a:lnTo>
                <a:lnTo>
                  <a:pt x="287654" y="760476"/>
                </a:lnTo>
                <a:lnTo>
                  <a:pt x="289178" y="722376"/>
                </a:lnTo>
                <a:lnTo>
                  <a:pt x="263905" y="721359"/>
                </a:lnTo>
                <a:lnTo>
                  <a:pt x="240410" y="718565"/>
                </a:lnTo>
                <a:lnTo>
                  <a:pt x="194563" y="707770"/>
                </a:lnTo>
                <a:lnTo>
                  <a:pt x="151510" y="691007"/>
                </a:lnTo>
                <a:lnTo>
                  <a:pt x="113156" y="669544"/>
                </a:lnTo>
                <a:lnTo>
                  <a:pt x="81152" y="644398"/>
                </a:lnTo>
                <a:lnTo>
                  <a:pt x="52831" y="610362"/>
                </a:lnTo>
                <a:lnTo>
                  <a:pt x="38353" y="569340"/>
                </a:lnTo>
                <a:lnTo>
                  <a:pt x="38100" y="562737"/>
                </a:lnTo>
                <a:lnTo>
                  <a:pt x="38480" y="556132"/>
                </a:lnTo>
                <a:lnTo>
                  <a:pt x="54736" y="516381"/>
                </a:lnTo>
                <a:lnTo>
                  <a:pt x="86105" y="482473"/>
                </a:lnTo>
                <a:lnTo>
                  <a:pt x="121665" y="457200"/>
                </a:lnTo>
                <a:lnTo>
                  <a:pt x="163829" y="435737"/>
                </a:lnTo>
                <a:lnTo>
                  <a:pt x="211327" y="419100"/>
                </a:lnTo>
                <a:lnTo>
                  <a:pt x="262127" y="408559"/>
                </a:lnTo>
                <a:lnTo>
                  <a:pt x="342137" y="403732"/>
                </a:lnTo>
                <a:lnTo>
                  <a:pt x="370712" y="400685"/>
                </a:lnTo>
                <a:lnTo>
                  <a:pt x="426465" y="388874"/>
                </a:lnTo>
                <a:lnTo>
                  <a:pt x="478662" y="370586"/>
                </a:lnTo>
                <a:lnTo>
                  <a:pt x="525652" y="346582"/>
                </a:lnTo>
                <a:lnTo>
                  <a:pt x="565784" y="317880"/>
                </a:lnTo>
                <a:lnTo>
                  <a:pt x="597915" y="284606"/>
                </a:lnTo>
                <a:lnTo>
                  <a:pt x="619251" y="248157"/>
                </a:lnTo>
                <a:lnTo>
                  <a:pt x="627379" y="208025"/>
                </a:lnTo>
                <a:lnTo>
                  <a:pt x="626998" y="197865"/>
                </a:lnTo>
                <a:lnTo>
                  <a:pt x="616838" y="158623"/>
                </a:lnTo>
                <a:lnTo>
                  <a:pt x="594867" y="122427"/>
                </a:lnTo>
                <a:lnTo>
                  <a:pt x="555116" y="83057"/>
                </a:lnTo>
                <a:lnTo>
                  <a:pt x="515238" y="56134"/>
                </a:lnTo>
                <a:lnTo>
                  <a:pt x="469645" y="34543"/>
                </a:lnTo>
                <a:lnTo>
                  <a:pt x="445388" y="25907"/>
                </a:lnTo>
                <a:lnTo>
                  <a:pt x="418543" y="20337"/>
                </a:lnTo>
                <a:close/>
              </a:path>
              <a:path w="627379" h="760730">
                <a:moveTo>
                  <a:pt x="421004" y="0"/>
                </a:moveTo>
                <a:lnTo>
                  <a:pt x="340740" y="28575"/>
                </a:lnTo>
                <a:lnTo>
                  <a:pt x="411860" y="75564"/>
                </a:lnTo>
                <a:lnTo>
                  <a:pt x="413972" y="58116"/>
                </a:lnTo>
                <a:lnTo>
                  <a:pt x="393700" y="54101"/>
                </a:lnTo>
                <a:lnTo>
                  <a:pt x="401319" y="16763"/>
                </a:lnTo>
                <a:lnTo>
                  <a:pt x="418976" y="16763"/>
                </a:lnTo>
                <a:lnTo>
                  <a:pt x="421004" y="0"/>
                </a:lnTo>
                <a:close/>
              </a:path>
              <a:path w="627379" h="760730">
                <a:moveTo>
                  <a:pt x="401319" y="16763"/>
                </a:moveTo>
                <a:lnTo>
                  <a:pt x="393700" y="54101"/>
                </a:lnTo>
                <a:lnTo>
                  <a:pt x="413972" y="58116"/>
                </a:lnTo>
                <a:lnTo>
                  <a:pt x="418543" y="20337"/>
                </a:lnTo>
                <a:lnTo>
                  <a:pt x="401319" y="16763"/>
                </a:lnTo>
                <a:close/>
              </a:path>
              <a:path w="627379" h="760730">
                <a:moveTo>
                  <a:pt x="418976" y="16763"/>
                </a:moveTo>
                <a:lnTo>
                  <a:pt x="401319" y="16763"/>
                </a:lnTo>
                <a:lnTo>
                  <a:pt x="418543" y="20337"/>
                </a:lnTo>
                <a:lnTo>
                  <a:pt x="418976" y="16763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43150" y="2343150"/>
            <a:ext cx="511174" cy="644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3790" y="2368550"/>
            <a:ext cx="316971" cy="494242"/>
          </a:xfrm>
          <a:custGeom>
            <a:avLst/>
            <a:gdLst/>
            <a:ahLst/>
            <a:cxnLst/>
            <a:rect l="l" t="t" r="r" b="b"/>
            <a:pathLst>
              <a:path w="380364" h="593089">
                <a:moveTo>
                  <a:pt x="295563" y="528822"/>
                </a:moveTo>
                <a:lnTo>
                  <a:pt x="241807" y="592709"/>
                </a:lnTo>
                <a:lnTo>
                  <a:pt x="380238" y="538099"/>
                </a:lnTo>
                <a:lnTo>
                  <a:pt x="375018" y="529716"/>
                </a:lnTo>
                <a:lnTo>
                  <a:pt x="296799" y="529716"/>
                </a:lnTo>
                <a:lnTo>
                  <a:pt x="295563" y="528822"/>
                </a:lnTo>
                <a:close/>
              </a:path>
              <a:path w="380364" h="593089">
                <a:moveTo>
                  <a:pt x="307847" y="514223"/>
                </a:moveTo>
                <a:lnTo>
                  <a:pt x="295563" y="528822"/>
                </a:lnTo>
                <a:lnTo>
                  <a:pt x="296799" y="529716"/>
                </a:lnTo>
                <a:lnTo>
                  <a:pt x="307847" y="514223"/>
                </a:lnTo>
                <a:close/>
              </a:path>
              <a:path w="380364" h="593089">
                <a:moveTo>
                  <a:pt x="301625" y="411861"/>
                </a:moveTo>
                <a:lnTo>
                  <a:pt x="306367" y="489869"/>
                </a:lnTo>
                <a:lnTo>
                  <a:pt x="318896" y="498728"/>
                </a:lnTo>
                <a:lnTo>
                  <a:pt x="296799" y="529716"/>
                </a:lnTo>
                <a:lnTo>
                  <a:pt x="375018" y="529716"/>
                </a:lnTo>
                <a:lnTo>
                  <a:pt x="301625" y="411861"/>
                </a:lnTo>
                <a:close/>
              </a:path>
              <a:path w="380364" h="593089">
                <a:moveTo>
                  <a:pt x="1524" y="0"/>
                </a:moveTo>
                <a:lnTo>
                  <a:pt x="0" y="38100"/>
                </a:lnTo>
                <a:lnTo>
                  <a:pt x="8762" y="38480"/>
                </a:lnTo>
                <a:lnTo>
                  <a:pt x="16001" y="39497"/>
                </a:lnTo>
                <a:lnTo>
                  <a:pt x="52958" y="53212"/>
                </a:lnTo>
                <a:lnTo>
                  <a:pt x="89407" y="81279"/>
                </a:lnTo>
                <a:lnTo>
                  <a:pt x="115569" y="112013"/>
                </a:lnTo>
                <a:lnTo>
                  <a:pt x="138049" y="148843"/>
                </a:lnTo>
                <a:lnTo>
                  <a:pt x="155575" y="190118"/>
                </a:lnTo>
                <a:lnTo>
                  <a:pt x="166624" y="234187"/>
                </a:lnTo>
                <a:lnTo>
                  <a:pt x="170560" y="279526"/>
                </a:lnTo>
                <a:lnTo>
                  <a:pt x="171576" y="303656"/>
                </a:lnTo>
                <a:lnTo>
                  <a:pt x="175006" y="329564"/>
                </a:lnTo>
                <a:lnTo>
                  <a:pt x="187706" y="379475"/>
                </a:lnTo>
                <a:lnTo>
                  <a:pt x="207644" y="425957"/>
                </a:lnTo>
                <a:lnTo>
                  <a:pt x="233425" y="467740"/>
                </a:lnTo>
                <a:lnTo>
                  <a:pt x="264287" y="503427"/>
                </a:lnTo>
                <a:lnTo>
                  <a:pt x="295563" y="528822"/>
                </a:lnTo>
                <a:lnTo>
                  <a:pt x="307847" y="514223"/>
                </a:lnTo>
                <a:lnTo>
                  <a:pt x="306367" y="489869"/>
                </a:lnTo>
                <a:lnTo>
                  <a:pt x="291845" y="477138"/>
                </a:lnTo>
                <a:lnTo>
                  <a:pt x="278002" y="462661"/>
                </a:lnTo>
                <a:lnTo>
                  <a:pt x="252856" y="428625"/>
                </a:lnTo>
                <a:lnTo>
                  <a:pt x="232409" y="389509"/>
                </a:lnTo>
                <a:lnTo>
                  <a:pt x="217550" y="346837"/>
                </a:lnTo>
                <a:lnTo>
                  <a:pt x="209676" y="302132"/>
                </a:lnTo>
                <a:lnTo>
                  <a:pt x="208533" y="277749"/>
                </a:lnTo>
                <a:lnTo>
                  <a:pt x="207263" y="251840"/>
                </a:lnTo>
                <a:lnTo>
                  <a:pt x="198500" y="201040"/>
                </a:lnTo>
                <a:lnTo>
                  <a:pt x="181990" y="152780"/>
                </a:lnTo>
                <a:lnTo>
                  <a:pt x="159131" y="108585"/>
                </a:lnTo>
                <a:lnTo>
                  <a:pt x="130682" y="69595"/>
                </a:lnTo>
                <a:lnTo>
                  <a:pt x="97535" y="37718"/>
                </a:lnTo>
                <a:lnTo>
                  <a:pt x="60959" y="14477"/>
                </a:lnTo>
                <a:lnTo>
                  <a:pt x="20954" y="1650"/>
                </a:lnTo>
                <a:lnTo>
                  <a:pt x="10413" y="380"/>
                </a:lnTo>
                <a:lnTo>
                  <a:pt x="1524" y="0"/>
                </a:lnTo>
                <a:close/>
              </a:path>
              <a:path w="380364" h="593089">
                <a:moveTo>
                  <a:pt x="306367" y="489869"/>
                </a:moveTo>
                <a:lnTo>
                  <a:pt x="307847" y="514223"/>
                </a:lnTo>
                <a:lnTo>
                  <a:pt x="318896" y="498728"/>
                </a:lnTo>
                <a:lnTo>
                  <a:pt x="306367" y="489869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62350" y="1841501"/>
            <a:ext cx="4244975" cy="441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7012" y="1867534"/>
            <a:ext cx="4048125" cy="246063"/>
          </a:xfrm>
          <a:custGeom>
            <a:avLst/>
            <a:gdLst/>
            <a:ahLst/>
            <a:cxnLst/>
            <a:rect l="l" t="t" r="r" b="b"/>
            <a:pathLst>
              <a:path w="4857750" h="295275">
                <a:moveTo>
                  <a:pt x="4778990" y="253799"/>
                </a:moveTo>
                <a:lnTo>
                  <a:pt x="4708906" y="286638"/>
                </a:lnTo>
                <a:lnTo>
                  <a:pt x="4857495" y="295148"/>
                </a:lnTo>
                <a:lnTo>
                  <a:pt x="4853199" y="260477"/>
                </a:lnTo>
                <a:lnTo>
                  <a:pt x="4794122" y="260477"/>
                </a:lnTo>
                <a:lnTo>
                  <a:pt x="4781931" y="255016"/>
                </a:lnTo>
                <a:lnTo>
                  <a:pt x="4778990" y="253799"/>
                </a:lnTo>
                <a:close/>
              </a:path>
              <a:path w="4857750" h="295275">
                <a:moveTo>
                  <a:pt x="4801870" y="243078"/>
                </a:moveTo>
                <a:lnTo>
                  <a:pt x="4778990" y="253799"/>
                </a:lnTo>
                <a:lnTo>
                  <a:pt x="4781931" y="255016"/>
                </a:lnTo>
                <a:lnTo>
                  <a:pt x="4794122" y="260477"/>
                </a:lnTo>
                <a:lnTo>
                  <a:pt x="4801870" y="243078"/>
                </a:lnTo>
                <a:close/>
              </a:path>
              <a:path w="4857750" h="295275">
                <a:moveTo>
                  <a:pt x="4839208" y="147574"/>
                </a:moveTo>
                <a:lnTo>
                  <a:pt x="4808812" y="225319"/>
                </a:lnTo>
                <a:lnTo>
                  <a:pt x="4809617" y="225679"/>
                </a:lnTo>
                <a:lnTo>
                  <a:pt x="4794122" y="260477"/>
                </a:lnTo>
                <a:lnTo>
                  <a:pt x="4853199" y="260477"/>
                </a:lnTo>
                <a:lnTo>
                  <a:pt x="4839208" y="147574"/>
                </a:lnTo>
                <a:close/>
              </a:path>
              <a:path w="4857750" h="295275">
                <a:moveTo>
                  <a:pt x="3561873" y="38100"/>
                </a:moveTo>
                <a:lnTo>
                  <a:pt x="2438272" y="38100"/>
                </a:lnTo>
                <a:lnTo>
                  <a:pt x="2664460" y="39750"/>
                </a:lnTo>
                <a:lnTo>
                  <a:pt x="2888995" y="44323"/>
                </a:lnTo>
                <a:lnTo>
                  <a:pt x="3109976" y="51688"/>
                </a:lnTo>
                <a:lnTo>
                  <a:pt x="3325621" y="61849"/>
                </a:lnTo>
                <a:lnTo>
                  <a:pt x="3635120" y="81407"/>
                </a:lnTo>
                <a:lnTo>
                  <a:pt x="3829812" y="97155"/>
                </a:lnTo>
                <a:lnTo>
                  <a:pt x="4012691" y="114808"/>
                </a:lnTo>
                <a:lnTo>
                  <a:pt x="4182364" y="134112"/>
                </a:lnTo>
                <a:lnTo>
                  <a:pt x="4261739" y="144399"/>
                </a:lnTo>
                <a:lnTo>
                  <a:pt x="4337050" y="155067"/>
                </a:lnTo>
                <a:lnTo>
                  <a:pt x="4408043" y="165988"/>
                </a:lnTo>
                <a:lnTo>
                  <a:pt x="4474718" y="177165"/>
                </a:lnTo>
                <a:lnTo>
                  <a:pt x="4536567" y="188722"/>
                </a:lnTo>
                <a:lnTo>
                  <a:pt x="4593590" y="200406"/>
                </a:lnTo>
                <a:lnTo>
                  <a:pt x="4645279" y="212344"/>
                </a:lnTo>
                <a:lnTo>
                  <a:pt x="4691761" y="224409"/>
                </a:lnTo>
                <a:lnTo>
                  <a:pt x="4732401" y="236600"/>
                </a:lnTo>
                <a:lnTo>
                  <a:pt x="4778990" y="253799"/>
                </a:lnTo>
                <a:lnTo>
                  <a:pt x="4801870" y="243078"/>
                </a:lnTo>
                <a:lnTo>
                  <a:pt x="4743322" y="200152"/>
                </a:lnTo>
                <a:lnTo>
                  <a:pt x="4701286" y="187579"/>
                </a:lnTo>
                <a:lnTo>
                  <a:pt x="4653915" y="175260"/>
                </a:lnTo>
                <a:lnTo>
                  <a:pt x="4601210" y="163068"/>
                </a:lnTo>
                <a:lnTo>
                  <a:pt x="4543552" y="151257"/>
                </a:lnTo>
                <a:lnTo>
                  <a:pt x="4480941" y="139573"/>
                </a:lnTo>
                <a:lnTo>
                  <a:pt x="4413885" y="128270"/>
                </a:lnTo>
                <a:lnTo>
                  <a:pt x="4342384" y="117348"/>
                </a:lnTo>
                <a:lnTo>
                  <a:pt x="4266565" y="106680"/>
                </a:lnTo>
                <a:lnTo>
                  <a:pt x="4103624" y="86360"/>
                </a:lnTo>
                <a:lnTo>
                  <a:pt x="3926205" y="67818"/>
                </a:lnTo>
                <a:lnTo>
                  <a:pt x="3736720" y="51054"/>
                </a:lnTo>
                <a:lnTo>
                  <a:pt x="3561873" y="38100"/>
                </a:lnTo>
                <a:close/>
              </a:path>
              <a:path w="4857750" h="295275">
                <a:moveTo>
                  <a:pt x="4808812" y="225319"/>
                </a:moveTo>
                <a:lnTo>
                  <a:pt x="4801870" y="243078"/>
                </a:lnTo>
                <a:lnTo>
                  <a:pt x="4809617" y="225679"/>
                </a:lnTo>
                <a:lnTo>
                  <a:pt x="4808812" y="225319"/>
                </a:lnTo>
                <a:close/>
              </a:path>
              <a:path w="4857750" h="295275">
                <a:moveTo>
                  <a:pt x="36734" y="234799"/>
                </a:moveTo>
                <a:lnTo>
                  <a:pt x="36449" y="235585"/>
                </a:lnTo>
                <a:lnTo>
                  <a:pt x="36782" y="234950"/>
                </a:lnTo>
                <a:lnTo>
                  <a:pt x="36734" y="234799"/>
                </a:lnTo>
                <a:close/>
              </a:path>
              <a:path w="4857750" h="295275">
                <a:moveTo>
                  <a:pt x="38012" y="232606"/>
                </a:moveTo>
                <a:lnTo>
                  <a:pt x="36850" y="234819"/>
                </a:lnTo>
                <a:lnTo>
                  <a:pt x="37591" y="234950"/>
                </a:lnTo>
                <a:lnTo>
                  <a:pt x="38012" y="232606"/>
                </a:lnTo>
                <a:close/>
              </a:path>
              <a:path w="4857750" h="295275">
                <a:moveTo>
                  <a:pt x="38023" y="232546"/>
                </a:moveTo>
                <a:lnTo>
                  <a:pt x="37217" y="233470"/>
                </a:lnTo>
                <a:lnTo>
                  <a:pt x="36734" y="234799"/>
                </a:lnTo>
                <a:lnTo>
                  <a:pt x="38012" y="232606"/>
                </a:lnTo>
                <a:close/>
              </a:path>
              <a:path w="4857750" h="295275">
                <a:moveTo>
                  <a:pt x="2438018" y="0"/>
                </a:moveTo>
                <a:lnTo>
                  <a:pt x="2211324" y="1270"/>
                </a:lnTo>
                <a:lnTo>
                  <a:pt x="1986407" y="4825"/>
                </a:lnTo>
                <a:lnTo>
                  <a:pt x="1765046" y="10541"/>
                </a:lnTo>
                <a:lnTo>
                  <a:pt x="1443482" y="22860"/>
                </a:lnTo>
                <a:lnTo>
                  <a:pt x="1139825" y="39243"/>
                </a:lnTo>
                <a:lnTo>
                  <a:pt x="860044" y="59182"/>
                </a:lnTo>
                <a:lnTo>
                  <a:pt x="689737" y="74168"/>
                </a:lnTo>
                <a:lnTo>
                  <a:pt x="534288" y="90297"/>
                </a:lnTo>
                <a:lnTo>
                  <a:pt x="462914" y="98679"/>
                </a:lnTo>
                <a:lnTo>
                  <a:pt x="395732" y="107442"/>
                </a:lnTo>
                <a:lnTo>
                  <a:pt x="333248" y="116459"/>
                </a:lnTo>
                <a:lnTo>
                  <a:pt x="275589" y="125603"/>
                </a:lnTo>
                <a:lnTo>
                  <a:pt x="223012" y="134874"/>
                </a:lnTo>
                <a:lnTo>
                  <a:pt x="175387" y="144399"/>
                </a:lnTo>
                <a:lnTo>
                  <a:pt x="133476" y="154178"/>
                </a:lnTo>
                <a:lnTo>
                  <a:pt x="80772" y="169163"/>
                </a:lnTo>
                <a:lnTo>
                  <a:pt x="40766" y="185038"/>
                </a:lnTo>
                <a:lnTo>
                  <a:pt x="14605" y="201930"/>
                </a:lnTo>
                <a:lnTo>
                  <a:pt x="13715" y="202565"/>
                </a:lnTo>
                <a:lnTo>
                  <a:pt x="12953" y="203327"/>
                </a:lnTo>
                <a:lnTo>
                  <a:pt x="7874" y="209169"/>
                </a:lnTo>
                <a:lnTo>
                  <a:pt x="6096" y="211455"/>
                </a:lnTo>
                <a:lnTo>
                  <a:pt x="5461" y="212725"/>
                </a:lnTo>
                <a:lnTo>
                  <a:pt x="2794" y="217805"/>
                </a:lnTo>
                <a:lnTo>
                  <a:pt x="1905" y="219583"/>
                </a:lnTo>
                <a:lnTo>
                  <a:pt x="1270" y="221487"/>
                </a:lnTo>
                <a:lnTo>
                  <a:pt x="888" y="223393"/>
                </a:lnTo>
                <a:lnTo>
                  <a:pt x="0" y="228346"/>
                </a:lnTo>
                <a:lnTo>
                  <a:pt x="36734" y="234799"/>
                </a:lnTo>
                <a:lnTo>
                  <a:pt x="37003" y="234061"/>
                </a:lnTo>
                <a:lnTo>
                  <a:pt x="36702" y="234061"/>
                </a:lnTo>
                <a:lnTo>
                  <a:pt x="37349" y="233107"/>
                </a:lnTo>
                <a:lnTo>
                  <a:pt x="38481" y="229997"/>
                </a:lnTo>
                <a:lnTo>
                  <a:pt x="40132" y="229997"/>
                </a:lnTo>
                <a:lnTo>
                  <a:pt x="41021" y="229108"/>
                </a:lnTo>
                <a:lnTo>
                  <a:pt x="41577" y="229108"/>
                </a:lnTo>
                <a:lnTo>
                  <a:pt x="44703" y="226568"/>
                </a:lnTo>
                <a:lnTo>
                  <a:pt x="50673" y="222758"/>
                </a:lnTo>
                <a:lnTo>
                  <a:pt x="93599" y="204978"/>
                </a:lnTo>
                <a:lnTo>
                  <a:pt x="143383" y="191008"/>
                </a:lnTo>
                <a:lnTo>
                  <a:pt x="184023" y="181483"/>
                </a:lnTo>
                <a:lnTo>
                  <a:pt x="230505" y="172212"/>
                </a:lnTo>
                <a:lnTo>
                  <a:pt x="282194" y="163068"/>
                </a:lnTo>
                <a:lnTo>
                  <a:pt x="339216" y="154050"/>
                </a:lnTo>
                <a:lnTo>
                  <a:pt x="401193" y="145161"/>
                </a:lnTo>
                <a:lnTo>
                  <a:pt x="467740" y="136525"/>
                </a:lnTo>
                <a:lnTo>
                  <a:pt x="614172" y="120015"/>
                </a:lnTo>
                <a:lnTo>
                  <a:pt x="776605" y="104521"/>
                </a:lnTo>
                <a:lnTo>
                  <a:pt x="953262" y="90170"/>
                </a:lnTo>
                <a:lnTo>
                  <a:pt x="1240916" y="71374"/>
                </a:lnTo>
                <a:lnTo>
                  <a:pt x="1550543" y="56387"/>
                </a:lnTo>
                <a:lnTo>
                  <a:pt x="1766315" y="48513"/>
                </a:lnTo>
                <a:lnTo>
                  <a:pt x="1987296" y="42799"/>
                </a:lnTo>
                <a:lnTo>
                  <a:pt x="2438272" y="38100"/>
                </a:lnTo>
                <a:lnTo>
                  <a:pt x="3561873" y="38100"/>
                </a:lnTo>
                <a:lnTo>
                  <a:pt x="3327527" y="23749"/>
                </a:lnTo>
                <a:lnTo>
                  <a:pt x="3111245" y="13588"/>
                </a:lnTo>
                <a:lnTo>
                  <a:pt x="2889885" y="6223"/>
                </a:lnTo>
                <a:lnTo>
                  <a:pt x="2664841" y="1650"/>
                </a:lnTo>
                <a:lnTo>
                  <a:pt x="2438018" y="0"/>
                </a:lnTo>
                <a:close/>
              </a:path>
              <a:path w="4857750" h="295275">
                <a:moveTo>
                  <a:pt x="37349" y="233107"/>
                </a:moveTo>
                <a:lnTo>
                  <a:pt x="36702" y="234061"/>
                </a:lnTo>
                <a:lnTo>
                  <a:pt x="37217" y="233470"/>
                </a:lnTo>
                <a:lnTo>
                  <a:pt x="37349" y="233107"/>
                </a:lnTo>
                <a:close/>
              </a:path>
              <a:path w="4857750" h="295275">
                <a:moveTo>
                  <a:pt x="37217" y="233470"/>
                </a:moveTo>
                <a:lnTo>
                  <a:pt x="36702" y="234061"/>
                </a:lnTo>
                <a:lnTo>
                  <a:pt x="37003" y="234061"/>
                </a:lnTo>
                <a:lnTo>
                  <a:pt x="37217" y="233470"/>
                </a:lnTo>
                <a:close/>
              </a:path>
              <a:path w="4857750" h="295275">
                <a:moveTo>
                  <a:pt x="38128" y="231960"/>
                </a:moveTo>
                <a:lnTo>
                  <a:pt x="37349" y="233107"/>
                </a:lnTo>
                <a:lnTo>
                  <a:pt x="37217" y="233470"/>
                </a:lnTo>
                <a:lnTo>
                  <a:pt x="37970" y="232606"/>
                </a:lnTo>
                <a:lnTo>
                  <a:pt x="38128" y="231960"/>
                </a:lnTo>
                <a:close/>
              </a:path>
              <a:path w="4857750" h="295275">
                <a:moveTo>
                  <a:pt x="38481" y="229997"/>
                </a:moveTo>
                <a:lnTo>
                  <a:pt x="37349" y="233107"/>
                </a:lnTo>
                <a:lnTo>
                  <a:pt x="38128" y="231960"/>
                </a:lnTo>
                <a:lnTo>
                  <a:pt x="38481" y="229997"/>
                </a:lnTo>
                <a:close/>
              </a:path>
              <a:path w="4857750" h="295275">
                <a:moveTo>
                  <a:pt x="39115" y="230505"/>
                </a:moveTo>
                <a:lnTo>
                  <a:pt x="38128" y="231960"/>
                </a:lnTo>
                <a:lnTo>
                  <a:pt x="38023" y="232546"/>
                </a:lnTo>
                <a:lnTo>
                  <a:pt x="39115" y="230505"/>
                </a:lnTo>
                <a:close/>
              </a:path>
              <a:path w="4857750" h="295275">
                <a:moveTo>
                  <a:pt x="39668" y="230659"/>
                </a:moveTo>
                <a:lnTo>
                  <a:pt x="38608" y="231521"/>
                </a:lnTo>
                <a:lnTo>
                  <a:pt x="38075" y="232486"/>
                </a:lnTo>
                <a:lnTo>
                  <a:pt x="39668" y="230659"/>
                </a:lnTo>
                <a:close/>
              </a:path>
              <a:path w="4857750" h="295275">
                <a:moveTo>
                  <a:pt x="40132" y="229997"/>
                </a:moveTo>
                <a:lnTo>
                  <a:pt x="38481" y="229997"/>
                </a:lnTo>
                <a:lnTo>
                  <a:pt x="38128" y="231960"/>
                </a:lnTo>
                <a:lnTo>
                  <a:pt x="39115" y="230505"/>
                </a:lnTo>
                <a:lnTo>
                  <a:pt x="39624" y="230505"/>
                </a:lnTo>
                <a:lnTo>
                  <a:pt x="40132" y="229997"/>
                </a:lnTo>
                <a:close/>
              </a:path>
              <a:path w="4857750" h="295275">
                <a:moveTo>
                  <a:pt x="39624" y="230505"/>
                </a:moveTo>
                <a:lnTo>
                  <a:pt x="39115" y="230505"/>
                </a:lnTo>
                <a:lnTo>
                  <a:pt x="38582" y="231521"/>
                </a:lnTo>
                <a:lnTo>
                  <a:pt x="39624" y="230505"/>
                </a:lnTo>
                <a:close/>
              </a:path>
              <a:path w="4857750" h="295275">
                <a:moveTo>
                  <a:pt x="41021" y="229108"/>
                </a:moveTo>
                <a:lnTo>
                  <a:pt x="38608" y="231521"/>
                </a:lnTo>
                <a:lnTo>
                  <a:pt x="39668" y="230659"/>
                </a:lnTo>
                <a:lnTo>
                  <a:pt x="41021" y="229108"/>
                </a:lnTo>
                <a:close/>
              </a:path>
              <a:path w="4857750" h="295275">
                <a:moveTo>
                  <a:pt x="41577" y="229108"/>
                </a:moveTo>
                <a:lnTo>
                  <a:pt x="41021" y="229108"/>
                </a:lnTo>
                <a:lnTo>
                  <a:pt x="39668" y="230659"/>
                </a:lnTo>
                <a:lnTo>
                  <a:pt x="41577" y="22910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4599" y="2419351"/>
            <a:ext cx="1006475" cy="517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9049" y="2440410"/>
            <a:ext cx="833438" cy="325438"/>
          </a:xfrm>
          <a:custGeom>
            <a:avLst/>
            <a:gdLst/>
            <a:ahLst/>
            <a:cxnLst/>
            <a:rect l="l" t="t" r="r" b="b"/>
            <a:pathLst>
              <a:path w="1000125" h="390525">
                <a:moveTo>
                  <a:pt x="908182" y="326284"/>
                </a:moveTo>
                <a:lnTo>
                  <a:pt x="831976" y="335026"/>
                </a:lnTo>
                <a:lnTo>
                  <a:pt x="970026" y="390398"/>
                </a:lnTo>
                <a:lnTo>
                  <a:pt x="980826" y="337185"/>
                </a:lnTo>
                <a:lnTo>
                  <a:pt x="920750" y="337185"/>
                </a:lnTo>
                <a:lnTo>
                  <a:pt x="917067" y="333629"/>
                </a:lnTo>
                <a:lnTo>
                  <a:pt x="908182" y="326284"/>
                </a:lnTo>
                <a:close/>
              </a:path>
              <a:path w="1000125" h="390525">
                <a:moveTo>
                  <a:pt x="933831" y="323342"/>
                </a:moveTo>
                <a:lnTo>
                  <a:pt x="908182" y="326284"/>
                </a:lnTo>
                <a:lnTo>
                  <a:pt x="917067" y="333629"/>
                </a:lnTo>
                <a:lnTo>
                  <a:pt x="920750" y="337185"/>
                </a:lnTo>
                <a:lnTo>
                  <a:pt x="933831" y="323342"/>
                </a:lnTo>
                <a:close/>
              </a:path>
              <a:path w="1000125" h="390525">
                <a:moveTo>
                  <a:pt x="999617" y="244602"/>
                </a:moveTo>
                <a:lnTo>
                  <a:pt x="946059" y="308705"/>
                </a:lnTo>
                <a:lnTo>
                  <a:pt x="946912" y="309499"/>
                </a:lnTo>
                <a:lnTo>
                  <a:pt x="920750" y="337185"/>
                </a:lnTo>
                <a:lnTo>
                  <a:pt x="980826" y="337185"/>
                </a:lnTo>
                <a:lnTo>
                  <a:pt x="999617" y="244602"/>
                </a:lnTo>
                <a:close/>
              </a:path>
              <a:path w="1000125" h="390525">
                <a:moveTo>
                  <a:pt x="38100" y="0"/>
                </a:moveTo>
                <a:lnTo>
                  <a:pt x="0" y="2794"/>
                </a:lnTo>
                <a:lnTo>
                  <a:pt x="762" y="11937"/>
                </a:lnTo>
                <a:lnTo>
                  <a:pt x="889" y="13843"/>
                </a:lnTo>
                <a:lnTo>
                  <a:pt x="19558" y="57023"/>
                </a:lnTo>
                <a:lnTo>
                  <a:pt x="46863" y="86741"/>
                </a:lnTo>
                <a:lnTo>
                  <a:pt x="83058" y="113537"/>
                </a:lnTo>
                <a:lnTo>
                  <a:pt x="127000" y="137922"/>
                </a:lnTo>
                <a:lnTo>
                  <a:pt x="177800" y="159512"/>
                </a:lnTo>
                <a:lnTo>
                  <a:pt x="214630" y="172339"/>
                </a:lnTo>
                <a:lnTo>
                  <a:pt x="274066" y="188849"/>
                </a:lnTo>
                <a:lnTo>
                  <a:pt x="315975" y="197739"/>
                </a:lnTo>
                <a:lnTo>
                  <a:pt x="359156" y="205105"/>
                </a:lnTo>
                <a:lnTo>
                  <a:pt x="403606" y="210439"/>
                </a:lnTo>
                <a:lnTo>
                  <a:pt x="448691" y="213741"/>
                </a:lnTo>
                <a:lnTo>
                  <a:pt x="538480" y="216027"/>
                </a:lnTo>
                <a:lnTo>
                  <a:pt x="581787" y="219329"/>
                </a:lnTo>
                <a:lnTo>
                  <a:pt x="624459" y="224409"/>
                </a:lnTo>
                <a:lnTo>
                  <a:pt x="665988" y="231394"/>
                </a:lnTo>
                <a:lnTo>
                  <a:pt x="706120" y="240030"/>
                </a:lnTo>
                <a:lnTo>
                  <a:pt x="744601" y="250190"/>
                </a:lnTo>
                <a:lnTo>
                  <a:pt x="797941" y="267970"/>
                </a:lnTo>
                <a:lnTo>
                  <a:pt x="845439" y="288163"/>
                </a:lnTo>
                <a:lnTo>
                  <a:pt x="885571" y="310388"/>
                </a:lnTo>
                <a:lnTo>
                  <a:pt x="908182" y="326284"/>
                </a:lnTo>
                <a:lnTo>
                  <a:pt x="933831" y="323342"/>
                </a:lnTo>
                <a:lnTo>
                  <a:pt x="946059" y="308705"/>
                </a:lnTo>
                <a:lnTo>
                  <a:pt x="941324" y="304292"/>
                </a:lnTo>
                <a:lnTo>
                  <a:pt x="930148" y="295148"/>
                </a:lnTo>
                <a:lnTo>
                  <a:pt x="891540" y="269367"/>
                </a:lnTo>
                <a:lnTo>
                  <a:pt x="845312" y="246126"/>
                </a:lnTo>
                <a:lnTo>
                  <a:pt x="792734" y="225552"/>
                </a:lnTo>
                <a:lnTo>
                  <a:pt x="754253" y="213360"/>
                </a:lnTo>
                <a:lnTo>
                  <a:pt x="714248" y="202819"/>
                </a:lnTo>
                <a:lnTo>
                  <a:pt x="672211" y="193802"/>
                </a:lnTo>
                <a:lnTo>
                  <a:pt x="629031" y="186562"/>
                </a:lnTo>
                <a:lnTo>
                  <a:pt x="584581" y="181229"/>
                </a:lnTo>
                <a:lnTo>
                  <a:pt x="539496" y="178054"/>
                </a:lnTo>
                <a:lnTo>
                  <a:pt x="451485" y="175768"/>
                </a:lnTo>
                <a:lnTo>
                  <a:pt x="408178" y="172593"/>
                </a:lnTo>
                <a:lnTo>
                  <a:pt x="365506" y="167512"/>
                </a:lnTo>
                <a:lnTo>
                  <a:pt x="323976" y="160528"/>
                </a:lnTo>
                <a:lnTo>
                  <a:pt x="283718" y="151892"/>
                </a:lnTo>
                <a:lnTo>
                  <a:pt x="245110" y="141732"/>
                </a:lnTo>
                <a:lnTo>
                  <a:pt x="191643" y="124079"/>
                </a:lnTo>
                <a:lnTo>
                  <a:pt x="144272" y="103886"/>
                </a:lnTo>
                <a:lnTo>
                  <a:pt x="104140" y="81787"/>
                </a:lnTo>
                <a:lnTo>
                  <a:pt x="72898" y="58928"/>
                </a:lnTo>
                <a:lnTo>
                  <a:pt x="46736" y="29083"/>
                </a:lnTo>
                <a:lnTo>
                  <a:pt x="38926" y="9144"/>
                </a:lnTo>
                <a:lnTo>
                  <a:pt x="38735" y="9144"/>
                </a:lnTo>
                <a:lnTo>
                  <a:pt x="38226" y="6223"/>
                </a:lnTo>
                <a:lnTo>
                  <a:pt x="38532" y="6223"/>
                </a:lnTo>
                <a:lnTo>
                  <a:pt x="38100" y="0"/>
                </a:lnTo>
                <a:close/>
              </a:path>
              <a:path w="1000125" h="390525">
                <a:moveTo>
                  <a:pt x="946059" y="308705"/>
                </a:moveTo>
                <a:lnTo>
                  <a:pt x="933831" y="323342"/>
                </a:lnTo>
                <a:lnTo>
                  <a:pt x="946912" y="309499"/>
                </a:lnTo>
                <a:lnTo>
                  <a:pt x="946059" y="308705"/>
                </a:lnTo>
                <a:close/>
              </a:path>
              <a:path w="1000125" h="390525">
                <a:moveTo>
                  <a:pt x="38226" y="6223"/>
                </a:moveTo>
                <a:lnTo>
                  <a:pt x="38735" y="9144"/>
                </a:lnTo>
                <a:lnTo>
                  <a:pt x="38656" y="8018"/>
                </a:lnTo>
                <a:lnTo>
                  <a:pt x="38226" y="6223"/>
                </a:lnTo>
                <a:close/>
              </a:path>
              <a:path w="1000125" h="390525">
                <a:moveTo>
                  <a:pt x="38656" y="8018"/>
                </a:moveTo>
                <a:lnTo>
                  <a:pt x="38735" y="9144"/>
                </a:lnTo>
                <a:lnTo>
                  <a:pt x="38926" y="9144"/>
                </a:lnTo>
                <a:lnTo>
                  <a:pt x="38656" y="8018"/>
                </a:lnTo>
                <a:close/>
              </a:path>
              <a:path w="1000125" h="390525">
                <a:moveTo>
                  <a:pt x="38532" y="6223"/>
                </a:moveTo>
                <a:lnTo>
                  <a:pt x="38226" y="6223"/>
                </a:lnTo>
                <a:lnTo>
                  <a:pt x="38656" y="8018"/>
                </a:lnTo>
                <a:lnTo>
                  <a:pt x="38532" y="6223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83350" y="2882900"/>
            <a:ext cx="1806574" cy="644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38924" y="2908300"/>
            <a:ext cx="1612900" cy="527050"/>
          </a:xfrm>
          <a:custGeom>
            <a:avLst/>
            <a:gdLst/>
            <a:ahLst/>
            <a:cxnLst/>
            <a:rect l="l" t="t" r="r" b="b"/>
            <a:pathLst>
              <a:path w="1935479" h="632460">
                <a:moveTo>
                  <a:pt x="113411" y="441960"/>
                </a:moveTo>
                <a:lnTo>
                  <a:pt x="0" y="538098"/>
                </a:lnTo>
                <a:lnTo>
                  <a:pt x="115189" y="632332"/>
                </a:lnTo>
                <a:lnTo>
                  <a:pt x="84029" y="556513"/>
                </a:lnTo>
                <a:lnTo>
                  <a:pt x="76326" y="556513"/>
                </a:lnTo>
                <a:lnTo>
                  <a:pt x="76073" y="518413"/>
                </a:lnTo>
                <a:lnTo>
                  <a:pt x="83646" y="518352"/>
                </a:lnTo>
                <a:lnTo>
                  <a:pt x="113411" y="441960"/>
                </a:lnTo>
                <a:close/>
              </a:path>
              <a:path w="1935479" h="632460">
                <a:moveTo>
                  <a:pt x="76200" y="537463"/>
                </a:moveTo>
                <a:lnTo>
                  <a:pt x="76326" y="556513"/>
                </a:lnTo>
                <a:lnTo>
                  <a:pt x="83999" y="556442"/>
                </a:lnTo>
                <a:lnTo>
                  <a:pt x="76200" y="537463"/>
                </a:lnTo>
                <a:close/>
              </a:path>
              <a:path w="1935479" h="632460">
                <a:moveTo>
                  <a:pt x="83999" y="556442"/>
                </a:moveTo>
                <a:lnTo>
                  <a:pt x="76326" y="556513"/>
                </a:lnTo>
                <a:lnTo>
                  <a:pt x="84029" y="556513"/>
                </a:lnTo>
                <a:close/>
              </a:path>
              <a:path w="1935479" h="632460">
                <a:moveTo>
                  <a:pt x="1789572" y="300155"/>
                </a:moveTo>
                <a:lnTo>
                  <a:pt x="1752600" y="322199"/>
                </a:lnTo>
                <a:lnTo>
                  <a:pt x="1696847" y="344550"/>
                </a:lnTo>
                <a:lnTo>
                  <a:pt x="1623441" y="367029"/>
                </a:lnTo>
                <a:lnTo>
                  <a:pt x="1580769" y="377825"/>
                </a:lnTo>
                <a:lnTo>
                  <a:pt x="1534287" y="388619"/>
                </a:lnTo>
                <a:lnTo>
                  <a:pt x="1484249" y="399161"/>
                </a:lnTo>
                <a:lnTo>
                  <a:pt x="1430782" y="409320"/>
                </a:lnTo>
                <a:lnTo>
                  <a:pt x="1374140" y="419353"/>
                </a:lnTo>
                <a:lnTo>
                  <a:pt x="1314450" y="429005"/>
                </a:lnTo>
                <a:lnTo>
                  <a:pt x="1251966" y="438276"/>
                </a:lnTo>
                <a:lnTo>
                  <a:pt x="1118870" y="455675"/>
                </a:lnTo>
                <a:lnTo>
                  <a:pt x="976376" y="471296"/>
                </a:lnTo>
                <a:lnTo>
                  <a:pt x="826008" y="485139"/>
                </a:lnTo>
                <a:lnTo>
                  <a:pt x="668782" y="496823"/>
                </a:lnTo>
                <a:lnTo>
                  <a:pt x="506222" y="506221"/>
                </a:lnTo>
                <a:lnTo>
                  <a:pt x="339598" y="513333"/>
                </a:lnTo>
                <a:lnTo>
                  <a:pt x="170434" y="517651"/>
                </a:lnTo>
                <a:lnTo>
                  <a:pt x="83646" y="518352"/>
                </a:lnTo>
                <a:lnTo>
                  <a:pt x="76200" y="537463"/>
                </a:lnTo>
                <a:lnTo>
                  <a:pt x="83999" y="556442"/>
                </a:lnTo>
                <a:lnTo>
                  <a:pt x="171323" y="555625"/>
                </a:lnTo>
                <a:lnTo>
                  <a:pt x="341249" y="551433"/>
                </a:lnTo>
                <a:lnTo>
                  <a:pt x="508381" y="544321"/>
                </a:lnTo>
                <a:lnTo>
                  <a:pt x="671449" y="534923"/>
                </a:lnTo>
                <a:lnTo>
                  <a:pt x="829310" y="523113"/>
                </a:lnTo>
                <a:lnTo>
                  <a:pt x="980440" y="509142"/>
                </a:lnTo>
                <a:lnTo>
                  <a:pt x="1053084" y="501522"/>
                </a:lnTo>
                <a:lnTo>
                  <a:pt x="1191768" y="484885"/>
                </a:lnTo>
                <a:lnTo>
                  <a:pt x="1257554" y="475995"/>
                </a:lnTo>
                <a:lnTo>
                  <a:pt x="1320546" y="466597"/>
                </a:lnTo>
                <a:lnTo>
                  <a:pt x="1380744" y="456818"/>
                </a:lnTo>
                <a:lnTo>
                  <a:pt x="1437894" y="446786"/>
                </a:lnTo>
                <a:lnTo>
                  <a:pt x="1492123" y="436372"/>
                </a:lnTo>
                <a:lnTo>
                  <a:pt x="1542923" y="425703"/>
                </a:lnTo>
                <a:lnTo>
                  <a:pt x="1590294" y="414781"/>
                </a:lnTo>
                <a:lnTo>
                  <a:pt x="1634109" y="403605"/>
                </a:lnTo>
                <a:lnTo>
                  <a:pt x="1673987" y="392049"/>
                </a:lnTo>
                <a:lnTo>
                  <a:pt x="1742440" y="368300"/>
                </a:lnTo>
                <a:lnTo>
                  <a:pt x="1794764" y="342773"/>
                </a:lnTo>
                <a:lnTo>
                  <a:pt x="1827530" y="316738"/>
                </a:lnTo>
                <a:lnTo>
                  <a:pt x="1828673" y="315722"/>
                </a:lnTo>
                <a:lnTo>
                  <a:pt x="1829689" y="314578"/>
                </a:lnTo>
                <a:lnTo>
                  <a:pt x="1838325" y="301116"/>
                </a:lnTo>
                <a:lnTo>
                  <a:pt x="1788541" y="301116"/>
                </a:lnTo>
                <a:lnTo>
                  <a:pt x="1789572" y="300155"/>
                </a:lnTo>
                <a:close/>
              </a:path>
              <a:path w="1935479" h="632460">
                <a:moveTo>
                  <a:pt x="83646" y="518352"/>
                </a:moveTo>
                <a:lnTo>
                  <a:pt x="76073" y="518413"/>
                </a:lnTo>
                <a:lnTo>
                  <a:pt x="76200" y="537463"/>
                </a:lnTo>
                <a:lnTo>
                  <a:pt x="83646" y="518352"/>
                </a:lnTo>
                <a:close/>
              </a:path>
              <a:path w="1935479" h="632460">
                <a:moveTo>
                  <a:pt x="1790954" y="299212"/>
                </a:moveTo>
                <a:lnTo>
                  <a:pt x="1789572" y="300155"/>
                </a:lnTo>
                <a:lnTo>
                  <a:pt x="1788541" y="301116"/>
                </a:lnTo>
                <a:lnTo>
                  <a:pt x="1790954" y="299212"/>
                </a:lnTo>
                <a:close/>
              </a:path>
              <a:path w="1935479" h="632460">
                <a:moveTo>
                  <a:pt x="1839595" y="299212"/>
                </a:moveTo>
                <a:lnTo>
                  <a:pt x="1790954" y="299212"/>
                </a:lnTo>
                <a:lnTo>
                  <a:pt x="1788541" y="301116"/>
                </a:lnTo>
                <a:lnTo>
                  <a:pt x="1838325" y="301116"/>
                </a:lnTo>
                <a:lnTo>
                  <a:pt x="1839595" y="299212"/>
                </a:lnTo>
                <a:close/>
              </a:path>
              <a:path w="1935479" h="632460">
                <a:moveTo>
                  <a:pt x="1799609" y="290808"/>
                </a:moveTo>
                <a:lnTo>
                  <a:pt x="1789572" y="300155"/>
                </a:lnTo>
                <a:lnTo>
                  <a:pt x="1790954" y="299212"/>
                </a:lnTo>
                <a:lnTo>
                  <a:pt x="1839595" y="299212"/>
                </a:lnTo>
                <a:lnTo>
                  <a:pt x="1840484" y="297052"/>
                </a:lnTo>
                <a:lnTo>
                  <a:pt x="1840992" y="294893"/>
                </a:lnTo>
                <a:lnTo>
                  <a:pt x="1841492" y="292607"/>
                </a:lnTo>
                <a:lnTo>
                  <a:pt x="1798447" y="292607"/>
                </a:lnTo>
                <a:lnTo>
                  <a:pt x="1799609" y="290808"/>
                </a:lnTo>
                <a:close/>
              </a:path>
              <a:path w="1935479" h="632460">
                <a:moveTo>
                  <a:pt x="1801495" y="289051"/>
                </a:moveTo>
                <a:lnTo>
                  <a:pt x="1799609" y="290808"/>
                </a:lnTo>
                <a:lnTo>
                  <a:pt x="1798447" y="292607"/>
                </a:lnTo>
                <a:lnTo>
                  <a:pt x="1801495" y="289051"/>
                </a:lnTo>
                <a:close/>
              </a:path>
              <a:path w="1935479" h="632460">
                <a:moveTo>
                  <a:pt x="1842271" y="289051"/>
                </a:moveTo>
                <a:lnTo>
                  <a:pt x="1801495" y="289051"/>
                </a:lnTo>
                <a:lnTo>
                  <a:pt x="1798447" y="292607"/>
                </a:lnTo>
                <a:lnTo>
                  <a:pt x="1841492" y="292607"/>
                </a:lnTo>
                <a:lnTo>
                  <a:pt x="1842271" y="289051"/>
                </a:lnTo>
                <a:close/>
              </a:path>
              <a:path w="1935479" h="632460">
                <a:moveTo>
                  <a:pt x="1804388" y="283408"/>
                </a:moveTo>
                <a:lnTo>
                  <a:pt x="1799609" y="290808"/>
                </a:lnTo>
                <a:lnTo>
                  <a:pt x="1801495" y="289051"/>
                </a:lnTo>
                <a:lnTo>
                  <a:pt x="1842271" y="289051"/>
                </a:lnTo>
                <a:lnTo>
                  <a:pt x="1842772" y="286765"/>
                </a:lnTo>
                <a:lnTo>
                  <a:pt x="1803654" y="286765"/>
                </a:lnTo>
                <a:lnTo>
                  <a:pt x="1804388" y="283408"/>
                </a:lnTo>
                <a:close/>
              </a:path>
              <a:path w="1935479" h="632460">
                <a:moveTo>
                  <a:pt x="1806321" y="280415"/>
                </a:moveTo>
                <a:lnTo>
                  <a:pt x="1804388" y="283408"/>
                </a:lnTo>
                <a:lnTo>
                  <a:pt x="1803654" y="286765"/>
                </a:lnTo>
                <a:lnTo>
                  <a:pt x="1806321" y="280415"/>
                </a:lnTo>
                <a:close/>
              </a:path>
              <a:path w="1935479" h="632460">
                <a:moveTo>
                  <a:pt x="1844027" y="280415"/>
                </a:moveTo>
                <a:lnTo>
                  <a:pt x="1806321" y="280415"/>
                </a:lnTo>
                <a:lnTo>
                  <a:pt x="1803654" y="286765"/>
                </a:lnTo>
                <a:lnTo>
                  <a:pt x="1842772" y="286765"/>
                </a:lnTo>
                <a:lnTo>
                  <a:pt x="1843913" y="281559"/>
                </a:lnTo>
                <a:lnTo>
                  <a:pt x="1844027" y="280415"/>
                </a:lnTo>
                <a:close/>
              </a:path>
              <a:path w="1935479" h="632460">
                <a:moveTo>
                  <a:pt x="1806003" y="276025"/>
                </a:moveTo>
                <a:lnTo>
                  <a:pt x="1804388" y="283408"/>
                </a:lnTo>
                <a:lnTo>
                  <a:pt x="1806321" y="280415"/>
                </a:lnTo>
                <a:lnTo>
                  <a:pt x="1844027" y="280415"/>
                </a:lnTo>
                <a:lnTo>
                  <a:pt x="1844067" y="278129"/>
                </a:lnTo>
                <a:lnTo>
                  <a:pt x="1805940" y="278129"/>
                </a:lnTo>
                <a:lnTo>
                  <a:pt x="1806003" y="276025"/>
                </a:lnTo>
                <a:close/>
              </a:path>
              <a:path w="1935479" h="632460">
                <a:moveTo>
                  <a:pt x="1806321" y="274574"/>
                </a:moveTo>
                <a:lnTo>
                  <a:pt x="1806003" y="276025"/>
                </a:lnTo>
                <a:lnTo>
                  <a:pt x="1805940" y="278129"/>
                </a:lnTo>
                <a:lnTo>
                  <a:pt x="1806321" y="274574"/>
                </a:lnTo>
                <a:close/>
              </a:path>
              <a:path w="1935479" h="632460">
                <a:moveTo>
                  <a:pt x="1844164" y="274574"/>
                </a:moveTo>
                <a:lnTo>
                  <a:pt x="1806321" y="274574"/>
                </a:lnTo>
                <a:lnTo>
                  <a:pt x="1805940" y="278129"/>
                </a:lnTo>
                <a:lnTo>
                  <a:pt x="1844067" y="278129"/>
                </a:lnTo>
                <a:lnTo>
                  <a:pt x="1844164" y="274574"/>
                </a:lnTo>
                <a:close/>
              </a:path>
              <a:path w="1935479" h="632460">
                <a:moveTo>
                  <a:pt x="1932178" y="0"/>
                </a:moveTo>
                <a:lnTo>
                  <a:pt x="1927098" y="380"/>
                </a:lnTo>
                <a:lnTo>
                  <a:pt x="1925320" y="635"/>
                </a:lnTo>
                <a:lnTo>
                  <a:pt x="1924431" y="888"/>
                </a:lnTo>
                <a:lnTo>
                  <a:pt x="1919224" y="2031"/>
                </a:lnTo>
                <a:lnTo>
                  <a:pt x="1885823" y="22098"/>
                </a:lnTo>
                <a:lnTo>
                  <a:pt x="1859407" y="56641"/>
                </a:lnTo>
                <a:lnTo>
                  <a:pt x="1841627" y="92328"/>
                </a:lnTo>
                <a:lnTo>
                  <a:pt x="1826895" y="133476"/>
                </a:lnTo>
                <a:lnTo>
                  <a:pt x="1815719" y="179197"/>
                </a:lnTo>
                <a:lnTo>
                  <a:pt x="1808607" y="227964"/>
                </a:lnTo>
                <a:lnTo>
                  <a:pt x="1806003" y="276025"/>
                </a:lnTo>
                <a:lnTo>
                  <a:pt x="1806321" y="274574"/>
                </a:lnTo>
                <a:lnTo>
                  <a:pt x="1844164" y="274574"/>
                </a:lnTo>
                <a:lnTo>
                  <a:pt x="1846326" y="232537"/>
                </a:lnTo>
                <a:lnTo>
                  <a:pt x="1852930" y="187451"/>
                </a:lnTo>
                <a:lnTo>
                  <a:pt x="1863090" y="145414"/>
                </a:lnTo>
                <a:lnTo>
                  <a:pt x="1876171" y="108076"/>
                </a:lnTo>
                <a:lnTo>
                  <a:pt x="1899285" y="65024"/>
                </a:lnTo>
                <a:lnTo>
                  <a:pt x="1927479" y="39115"/>
                </a:lnTo>
                <a:lnTo>
                  <a:pt x="1930371" y="38480"/>
                </a:lnTo>
                <a:lnTo>
                  <a:pt x="1930019" y="38480"/>
                </a:lnTo>
                <a:lnTo>
                  <a:pt x="1932686" y="37973"/>
                </a:lnTo>
                <a:lnTo>
                  <a:pt x="1934962" y="37973"/>
                </a:lnTo>
                <a:lnTo>
                  <a:pt x="1932178" y="0"/>
                </a:lnTo>
                <a:close/>
              </a:path>
              <a:path w="1935479" h="632460">
                <a:moveTo>
                  <a:pt x="1932686" y="37973"/>
                </a:moveTo>
                <a:lnTo>
                  <a:pt x="1930019" y="38480"/>
                </a:lnTo>
                <a:lnTo>
                  <a:pt x="1930562" y="38439"/>
                </a:lnTo>
                <a:lnTo>
                  <a:pt x="1932686" y="37973"/>
                </a:lnTo>
                <a:close/>
              </a:path>
              <a:path w="1935479" h="632460">
                <a:moveTo>
                  <a:pt x="1930562" y="38439"/>
                </a:moveTo>
                <a:lnTo>
                  <a:pt x="1930019" y="38480"/>
                </a:lnTo>
                <a:lnTo>
                  <a:pt x="1930371" y="38480"/>
                </a:lnTo>
                <a:lnTo>
                  <a:pt x="1930562" y="38439"/>
                </a:lnTo>
                <a:close/>
              </a:path>
              <a:path w="1935479" h="632460">
                <a:moveTo>
                  <a:pt x="1934962" y="37973"/>
                </a:moveTo>
                <a:lnTo>
                  <a:pt x="1932686" y="37973"/>
                </a:lnTo>
                <a:lnTo>
                  <a:pt x="1930562" y="38439"/>
                </a:lnTo>
                <a:lnTo>
                  <a:pt x="1934972" y="3810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81651" y="2724149"/>
            <a:ext cx="2028824" cy="12414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25994" y="2749550"/>
            <a:ext cx="1829858" cy="1119717"/>
          </a:xfrm>
          <a:custGeom>
            <a:avLst/>
            <a:gdLst/>
            <a:ahLst/>
            <a:cxnLst/>
            <a:rect l="l" t="t" r="r" b="b"/>
            <a:pathLst>
              <a:path w="2195829" h="1343660">
                <a:moveTo>
                  <a:pt x="2081910" y="1153159"/>
                </a:moveTo>
                <a:lnTo>
                  <a:pt x="2111679" y="1229664"/>
                </a:lnTo>
                <a:lnTo>
                  <a:pt x="2119376" y="1229740"/>
                </a:lnTo>
                <a:lnTo>
                  <a:pt x="2118995" y="1267840"/>
                </a:lnTo>
                <a:lnTo>
                  <a:pt x="2111318" y="1267840"/>
                </a:lnTo>
                <a:lnTo>
                  <a:pt x="2080259" y="1343659"/>
                </a:lnTo>
                <a:lnTo>
                  <a:pt x="2172836" y="1267840"/>
                </a:lnTo>
                <a:lnTo>
                  <a:pt x="2118995" y="1267840"/>
                </a:lnTo>
                <a:lnTo>
                  <a:pt x="2172927" y="1267766"/>
                </a:lnTo>
                <a:lnTo>
                  <a:pt x="2195322" y="1249426"/>
                </a:lnTo>
                <a:lnTo>
                  <a:pt x="2081910" y="1153159"/>
                </a:lnTo>
                <a:close/>
              </a:path>
              <a:path w="2195829" h="1343660">
                <a:moveTo>
                  <a:pt x="2111679" y="1229664"/>
                </a:moveTo>
                <a:lnTo>
                  <a:pt x="2119122" y="1248790"/>
                </a:lnTo>
                <a:lnTo>
                  <a:pt x="2111348" y="1267766"/>
                </a:lnTo>
                <a:lnTo>
                  <a:pt x="2118995" y="1267840"/>
                </a:lnTo>
                <a:lnTo>
                  <a:pt x="2119376" y="1229740"/>
                </a:lnTo>
                <a:lnTo>
                  <a:pt x="2111679" y="1229664"/>
                </a:lnTo>
                <a:close/>
              </a:path>
              <a:path w="2195829" h="1343660">
                <a:moveTo>
                  <a:pt x="292226" y="0"/>
                </a:moveTo>
                <a:lnTo>
                  <a:pt x="248792" y="8889"/>
                </a:lnTo>
                <a:lnTo>
                  <a:pt x="205993" y="34036"/>
                </a:lnTo>
                <a:lnTo>
                  <a:pt x="166624" y="72516"/>
                </a:lnTo>
                <a:lnTo>
                  <a:pt x="142239" y="104393"/>
                </a:lnTo>
                <a:lnTo>
                  <a:pt x="119125" y="140969"/>
                </a:lnTo>
                <a:lnTo>
                  <a:pt x="97662" y="181482"/>
                </a:lnTo>
                <a:lnTo>
                  <a:pt x="77850" y="225805"/>
                </a:lnTo>
                <a:lnTo>
                  <a:pt x="59943" y="273557"/>
                </a:lnTo>
                <a:lnTo>
                  <a:pt x="43941" y="323976"/>
                </a:lnTo>
                <a:lnTo>
                  <a:pt x="30099" y="377063"/>
                </a:lnTo>
                <a:lnTo>
                  <a:pt x="18668" y="431926"/>
                </a:lnTo>
                <a:lnTo>
                  <a:pt x="9778" y="488441"/>
                </a:lnTo>
                <a:lnTo>
                  <a:pt x="3682" y="546226"/>
                </a:lnTo>
                <a:lnTo>
                  <a:pt x="380" y="604647"/>
                </a:lnTo>
                <a:lnTo>
                  <a:pt x="0" y="633984"/>
                </a:lnTo>
                <a:lnTo>
                  <a:pt x="761" y="649604"/>
                </a:lnTo>
                <a:lnTo>
                  <a:pt x="3428" y="666241"/>
                </a:lnTo>
                <a:lnTo>
                  <a:pt x="7747" y="682497"/>
                </a:lnTo>
                <a:lnTo>
                  <a:pt x="13715" y="698626"/>
                </a:lnTo>
                <a:lnTo>
                  <a:pt x="30099" y="729488"/>
                </a:lnTo>
                <a:lnTo>
                  <a:pt x="30479" y="730250"/>
                </a:lnTo>
                <a:lnTo>
                  <a:pt x="80772" y="790320"/>
                </a:lnTo>
                <a:lnTo>
                  <a:pt x="114173" y="819657"/>
                </a:lnTo>
                <a:lnTo>
                  <a:pt x="152526" y="848106"/>
                </a:lnTo>
                <a:lnTo>
                  <a:pt x="195833" y="876172"/>
                </a:lnTo>
                <a:lnTo>
                  <a:pt x="243712" y="903477"/>
                </a:lnTo>
                <a:lnTo>
                  <a:pt x="296036" y="930275"/>
                </a:lnTo>
                <a:lnTo>
                  <a:pt x="352678" y="956309"/>
                </a:lnTo>
                <a:lnTo>
                  <a:pt x="413384" y="981582"/>
                </a:lnTo>
                <a:lnTo>
                  <a:pt x="478027" y="1006347"/>
                </a:lnTo>
                <a:lnTo>
                  <a:pt x="546480" y="1030223"/>
                </a:lnTo>
                <a:lnTo>
                  <a:pt x="618489" y="1053210"/>
                </a:lnTo>
                <a:lnTo>
                  <a:pt x="693801" y="1075435"/>
                </a:lnTo>
                <a:lnTo>
                  <a:pt x="772286" y="1096771"/>
                </a:lnTo>
                <a:lnTo>
                  <a:pt x="853693" y="1116964"/>
                </a:lnTo>
                <a:lnTo>
                  <a:pt x="937895" y="1136269"/>
                </a:lnTo>
                <a:lnTo>
                  <a:pt x="1024635" y="1154557"/>
                </a:lnTo>
                <a:lnTo>
                  <a:pt x="1113789" y="1171575"/>
                </a:lnTo>
                <a:lnTo>
                  <a:pt x="1205229" y="1187450"/>
                </a:lnTo>
                <a:lnTo>
                  <a:pt x="1298448" y="1202054"/>
                </a:lnTo>
                <a:lnTo>
                  <a:pt x="1393698" y="1215389"/>
                </a:lnTo>
                <a:lnTo>
                  <a:pt x="1490345" y="1227327"/>
                </a:lnTo>
                <a:lnTo>
                  <a:pt x="1588388" y="1237995"/>
                </a:lnTo>
                <a:lnTo>
                  <a:pt x="1687702" y="1247013"/>
                </a:lnTo>
                <a:lnTo>
                  <a:pt x="1787905" y="1254633"/>
                </a:lnTo>
                <a:lnTo>
                  <a:pt x="1888998" y="1260602"/>
                </a:lnTo>
                <a:lnTo>
                  <a:pt x="1990852" y="1264920"/>
                </a:lnTo>
                <a:lnTo>
                  <a:pt x="2092832" y="1267587"/>
                </a:lnTo>
                <a:lnTo>
                  <a:pt x="2111348" y="1267766"/>
                </a:lnTo>
                <a:lnTo>
                  <a:pt x="2119122" y="1248790"/>
                </a:lnTo>
                <a:lnTo>
                  <a:pt x="2111679" y="1229664"/>
                </a:lnTo>
                <a:lnTo>
                  <a:pt x="2093849" y="1229487"/>
                </a:lnTo>
                <a:lnTo>
                  <a:pt x="1992376" y="1226820"/>
                </a:lnTo>
                <a:lnTo>
                  <a:pt x="1891283" y="1222628"/>
                </a:lnTo>
                <a:lnTo>
                  <a:pt x="1790827" y="1216533"/>
                </a:lnTo>
                <a:lnTo>
                  <a:pt x="1691258" y="1209039"/>
                </a:lnTo>
                <a:lnTo>
                  <a:pt x="1592452" y="1200022"/>
                </a:lnTo>
                <a:lnTo>
                  <a:pt x="1495043" y="1189482"/>
                </a:lnTo>
                <a:lnTo>
                  <a:pt x="1398904" y="1177670"/>
                </a:lnTo>
                <a:lnTo>
                  <a:pt x="1304416" y="1164463"/>
                </a:lnTo>
                <a:lnTo>
                  <a:pt x="1211706" y="1149984"/>
                </a:lnTo>
                <a:lnTo>
                  <a:pt x="1121028" y="1134237"/>
                </a:lnTo>
                <a:lnTo>
                  <a:pt x="1032509" y="1117219"/>
                </a:lnTo>
                <a:lnTo>
                  <a:pt x="946403" y="1099184"/>
                </a:lnTo>
                <a:lnTo>
                  <a:pt x="862964" y="1080008"/>
                </a:lnTo>
                <a:lnTo>
                  <a:pt x="782192" y="1059941"/>
                </a:lnTo>
                <a:lnTo>
                  <a:pt x="704596" y="1038859"/>
                </a:lnTo>
                <a:lnTo>
                  <a:pt x="630047" y="1016888"/>
                </a:lnTo>
                <a:lnTo>
                  <a:pt x="559053" y="994282"/>
                </a:lnTo>
                <a:lnTo>
                  <a:pt x="491616" y="970660"/>
                </a:lnTo>
                <a:lnTo>
                  <a:pt x="428116" y="946403"/>
                </a:lnTo>
                <a:lnTo>
                  <a:pt x="368553" y="921638"/>
                </a:lnTo>
                <a:lnTo>
                  <a:pt x="313308" y="896238"/>
                </a:lnTo>
                <a:lnTo>
                  <a:pt x="262508" y="870457"/>
                </a:lnTo>
                <a:lnTo>
                  <a:pt x="216407" y="844041"/>
                </a:lnTo>
                <a:lnTo>
                  <a:pt x="175259" y="817626"/>
                </a:lnTo>
                <a:lnTo>
                  <a:pt x="139191" y="790828"/>
                </a:lnTo>
                <a:lnTo>
                  <a:pt x="108457" y="764158"/>
                </a:lnTo>
                <a:lnTo>
                  <a:pt x="63916" y="711453"/>
                </a:lnTo>
                <a:lnTo>
                  <a:pt x="63626" y="711453"/>
                </a:lnTo>
                <a:lnTo>
                  <a:pt x="62229" y="709167"/>
                </a:lnTo>
                <a:lnTo>
                  <a:pt x="62390" y="709167"/>
                </a:lnTo>
                <a:lnTo>
                  <a:pt x="49402" y="685164"/>
                </a:lnTo>
                <a:lnTo>
                  <a:pt x="44576" y="672464"/>
                </a:lnTo>
                <a:lnTo>
                  <a:pt x="41021" y="660019"/>
                </a:lnTo>
                <a:lnTo>
                  <a:pt x="38861" y="647700"/>
                </a:lnTo>
                <a:lnTo>
                  <a:pt x="38100" y="634491"/>
                </a:lnTo>
                <a:lnTo>
                  <a:pt x="38480" y="606170"/>
                </a:lnTo>
                <a:lnTo>
                  <a:pt x="41528" y="549782"/>
                </a:lnTo>
                <a:lnTo>
                  <a:pt x="47498" y="493902"/>
                </a:lnTo>
                <a:lnTo>
                  <a:pt x="56006" y="439292"/>
                </a:lnTo>
                <a:lnTo>
                  <a:pt x="67055" y="386079"/>
                </a:lnTo>
                <a:lnTo>
                  <a:pt x="80390" y="335025"/>
                </a:lnTo>
                <a:lnTo>
                  <a:pt x="95757" y="286512"/>
                </a:lnTo>
                <a:lnTo>
                  <a:pt x="112902" y="240918"/>
                </a:lnTo>
                <a:lnTo>
                  <a:pt x="131699" y="198754"/>
                </a:lnTo>
                <a:lnTo>
                  <a:pt x="151764" y="160654"/>
                </a:lnTo>
                <a:lnTo>
                  <a:pt x="172974" y="126873"/>
                </a:lnTo>
                <a:lnTo>
                  <a:pt x="205993" y="85598"/>
                </a:lnTo>
                <a:lnTo>
                  <a:pt x="239395" y="56768"/>
                </a:lnTo>
                <a:lnTo>
                  <a:pt x="281939" y="38862"/>
                </a:lnTo>
                <a:lnTo>
                  <a:pt x="294766" y="38100"/>
                </a:lnTo>
                <a:lnTo>
                  <a:pt x="292226" y="0"/>
                </a:lnTo>
                <a:close/>
              </a:path>
              <a:path w="2195829" h="1343660">
                <a:moveTo>
                  <a:pt x="62229" y="709167"/>
                </a:moveTo>
                <a:lnTo>
                  <a:pt x="63626" y="711453"/>
                </a:lnTo>
                <a:lnTo>
                  <a:pt x="62830" y="709982"/>
                </a:lnTo>
                <a:lnTo>
                  <a:pt x="62229" y="709167"/>
                </a:lnTo>
                <a:close/>
              </a:path>
              <a:path w="2195829" h="1343660">
                <a:moveTo>
                  <a:pt x="62830" y="709982"/>
                </a:moveTo>
                <a:lnTo>
                  <a:pt x="63626" y="711453"/>
                </a:lnTo>
                <a:lnTo>
                  <a:pt x="63916" y="711453"/>
                </a:lnTo>
                <a:lnTo>
                  <a:pt x="62830" y="709982"/>
                </a:lnTo>
                <a:close/>
              </a:path>
              <a:path w="2195829" h="1343660">
                <a:moveTo>
                  <a:pt x="62390" y="709167"/>
                </a:moveTo>
                <a:lnTo>
                  <a:pt x="62229" y="709167"/>
                </a:lnTo>
                <a:lnTo>
                  <a:pt x="62830" y="709982"/>
                </a:lnTo>
                <a:lnTo>
                  <a:pt x="62390" y="709167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73450" y="2292351"/>
            <a:ext cx="733425" cy="7524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63303" y="2428876"/>
            <a:ext cx="604308" cy="556154"/>
          </a:xfrm>
          <a:custGeom>
            <a:avLst/>
            <a:gdLst/>
            <a:ahLst/>
            <a:cxnLst/>
            <a:rect l="l" t="t" r="r" b="b"/>
            <a:pathLst>
              <a:path w="725170" h="667385">
                <a:moveTo>
                  <a:pt x="89375" y="75461"/>
                </a:moveTo>
                <a:lnTo>
                  <a:pt x="89131" y="75523"/>
                </a:lnTo>
                <a:lnTo>
                  <a:pt x="72128" y="85197"/>
                </a:lnTo>
                <a:lnTo>
                  <a:pt x="76453" y="99060"/>
                </a:lnTo>
                <a:lnTo>
                  <a:pt x="95758" y="145796"/>
                </a:lnTo>
                <a:lnTo>
                  <a:pt x="121158" y="189611"/>
                </a:lnTo>
                <a:lnTo>
                  <a:pt x="163575" y="242697"/>
                </a:lnTo>
                <a:lnTo>
                  <a:pt x="200025" y="276987"/>
                </a:lnTo>
                <a:lnTo>
                  <a:pt x="240537" y="306070"/>
                </a:lnTo>
                <a:lnTo>
                  <a:pt x="283972" y="328802"/>
                </a:lnTo>
                <a:lnTo>
                  <a:pt x="329819" y="344424"/>
                </a:lnTo>
                <a:lnTo>
                  <a:pt x="377189" y="351916"/>
                </a:lnTo>
                <a:lnTo>
                  <a:pt x="405257" y="352805"/>
                </a:lnTo>
                <a:lnTo>
                  <a:pt x="418719" y="354075"/>
                </a:lnTo>
                <a:lnTo>
                  <a:pt x="459104" y="362838"/>
                </a:lnTo>
                <a:lnTo>
                  <a:pt x="498728" y="378967"/>
                </a:lnTo>
                <a:lnTo>
                  <a:pt x="536575" y="401065"/>
                </a:lnTo>
                <a:lnTo>
                  <a:pt x="571753" y="428625"/>
                </a:lnTo>
                <a:lnTo>
                  <a:pt x="613917" y="473455"/>
                </a:lnTo>
                <a:lnTo>
                  <a:pt x="640207" y="511175"/>
                </a:lnTo>
                <a:lnTo>
                  <a:pt x="661415" y="551561"/>
                </a:lnTo>
                <a:lnTo>
                  <a:pt x="676656" y="593851"/>
                </a:lnTo>
                <a:lnTo>
                  <a:pt x="685164" y="637159"/>
                </a:lnTo>
                <a:lnTo>
                  <a:pt x="686942" y="667385"/>
                </a:lnTo>
                <a:lnTo>
                  <a:pt x="725042" y="666114"/>
                </a:lnTo>
                <a:lnTo>
                  <a:pt x="720851" y="617347"/>
                </a:lnTo>
                <a:lnTo>
                  <a:pt x="708660" y="568451"/>
                </a:lnTo>
                <a:lnTo>
                  <a:pt x="689610" y="521715"/>
                </a:lnTo>
                <a:lnTo>
                  <a:pt x="664083" y="477774"/>
                </a:lnTo>
                <a:lnTo>
                  <a:pt x="622426" y="425069"/>
                </a:lnTo>
                <a:lnTo>
                  <a:pt x="585470" y="390271"/>
                </a:lnTo>
                <a:lnTo>
                  <a:pt x="545084" y="361188"/>
                </a:lnTo>
                <a:lnTo>
                  <a:pt x="501776" y="338327"/>
                </a:lnTo>
                <a:lnTo>
                  <a:pt x="456057" y="322579"/>
                </a:lnTo>
                <a:lnTo>
                  <a:pt x="408939" y="314833"/>
                </a:lnTo>
                <a:lnTo>
                  <a:pt x="378333" y="313816"/>
                </a:lnTo>
                <a:lnTo>
                  <a:pt x="364998" y="312547"/>
                </a:lnTo>
                <a:lnTo>
                  <a:pt x="324738" y="303402"/>
                </a:lnTo>
                <a:lnTo>
                  <a:pt x="285369" y="287400"/>
                </a:lnTo>
                <a:lnTo>
                  <a:pt x="247523" y="265175"/>
                </a:lnTo>
                <a:lnTo>
                  <a:pt x="212089" y="237236"/>
                </a:lnTo>
                <a:lnTo>
                  <a:pt x="170179" y="192277"/>
                </a:lnTo>
                <a:lnTo>
                  <a:pt x="144145" y="154939"/>
                </a:lnTo>
                <a:lnTo>
                  <a:pt x="123062" y="114426"/>
                </a:lnTo>
                <a:lnTo>
                  <a:pt x="110713" y="80802"/>
                </a:lnTo>
                <a:lnTo>
                  <a:pt x="89375" y="75461"/>
                </a:lnTo>
                <a:close/>
              </a:path>
              <a:path w="725170" h="667385">
                <a:moveTo>
                  <a:pt x="78866" y="0"/>
                </a:moveTo>
                <a:lnTo>
                  <a:pt x="0" y="126237"/>
                </a:lnTo>
                <a:lnTo>
                  <a:pt x="72128" y="85197"/>
                </a:lnTo>
                <a:lnTo>
                  <a:pt x="71500" y="83185"/>
                </a:lnTo>
                <a:lnTo>
                  <a:pt x="70738" y="80137"/>
                </a:lnTo>
                <a:lnTo>
                  <a:pt x="89131" y="75523"/>
                </a:lnTo>
                <a:lnTo>
                  <a:pt x="89281" y="75437"/>
                </a:lnTo>
                <a:lnTo>
                  <a:pt x="89470" y="75437"/>
                </a:lnTo>
                <a:lnTo>
                  <a:pt x="107696" y="70865"/>
                </a:lnTo>
                <a:lnTo>
                  <a:pt x="156460" y="70865"/>
                </a:lnTo>
                <a:lnTo>
                  <a:pt x="78866" y="0"/>
                </a:lnTo>
                <a:close/>
              </a:path>
              <a:path w="725170" h="667385">
                <a:moveTo>
                  <a:pt x="156460" y="70865"/>
                </a:moveTo>
                <a:lnTo>
                  <a:pt x="107696" y="70865"/>
                </a:lnTo>
                <a:lnTo>
                  <a:pt x="107950" y="71882"/>
                </a:lnTo>
                <a:lnTo>
                  <a:pt x="110713" y="80802"/>
                </a:lnTo>
                <a:lnTo>
                  <a:pt x="188722" y="100329"/>
                </a:lnTo>
                <a:lnTo>
                  <a:pt x="156460" y="70865"/>
                </a:lnTo>
                <a:close/>
              </a:path>
              <a:path w="725170" h="667385">
                <a:moveTo>
                  <a:pt x="89131" y="75523"/>
                </a:moveTo>
                <a:lnTo>
                  <a:pt x="70738" y="80137"/>
                </a:lnTo>
                <a:lnTo>
                  <a:pt x="71500" y="83185"/>
                </a:lnTo>
                <a:lnTo>
                  <a:pt x="72128" y="85197"/>
                </a:lnTo>
                <a:lnTo>
                  <a:pt x="89131" y="75523"/>
                </a:lnTo>
                <a:close/>
              </a:path>
              <a:path w="725170" h="667385">
                <a:moveTo>
                  <a:pt x="107696" y="70865"/>
                </a:moveTo>
                <a:lnTo>
                  <a:pt x="89375" y="75461"/>
                </a:lnTo>
                <a:lnTo>
                  <a:pt x="110713" y="80802"/>
                </a:lnTo>
                <a:lnTo>
                  <a:pt x="107950" y="71882"/>
                </a:lnTo>
                <a:lnTo>
                  <a:pt x="107696" y="70865"/>
                </a:lnTo>
                <a:close/>
              </a:path>
              <a:path w="725170" h="667385">
                <a:moveTo>
                  <a:pt x="89470" y="75437"/>
                </a:moveTo>
                <a:lnTo>
                  <a:pt x="89281" y="75437"/>
                </a:lnTo>
                <a:lnTo>
                  <a:pt x="89470" y="75437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02549" y="3797299"/>
            <a:ext cx="663575" cy="16732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43507" y="3822700"/>
            <a:ext cx="581025" cy="1530350"/>
          </a:xfrm>
          <a:custGeom>
            <a:avLst/>
            <a:gdLst/>
            <a:ahLst/>
            <a:cxnLst/>
            <a:rect l="l" t="t" r="r" b="b"/>
            <a:pathLst>
              <a:path w="697229" h="1836420">
                <a:moveTo>
                  <a:pt x="348107" y="1650809"/>
                </a:moveTo>
                <a:lnTo>
                  <a:pt x="259207" y="1770126"/>
                </a:lnTo>
                <a:lnTo>
                  <a:pt x="392557" y="1836039"/>
                </a:lnTo>
                <a:lnTo>
                  <a:pt x="345476" y="1769592"/>
                </a:lnTo>
                <a:lnTo>
                  <a:pt x="341249" y="1769592"/>
                </a:lnTo>
                <a:lnTo>
                  <a:pt x="325247" y="1735061"/>
                </a:lnTo>
                <a:lnTo>
                  <a:pt x="327914" y="1733880"/>
                </a:lnTo>
                <a:lnTo>
                  <a:pt x="336658" y="1729030"/>
                </a:lnTo>
                <a:lnTo>
                  <a:pt x="348107" y="1650809"/>
                </a:lnTo>
                <a:close/>
              </a:path>
              <a:path w="697229" h="1836420">
                <a:moveTo>
                  <a:pt x="333256" y="1752345"/>
                </a:moveTo>
                <a:lnTo>
                  <a:pt x="341249" y="1769592"/>
                </a:lnTo>
                <a:lnTo>
                  <a:pt x="344415" y="1768094"/>
                </a:lnTo>
                <a:lnTo>
                  <a:pt x="333256" y="1752345"/>
                </a:lnTo>
                <a:close/>
              </a:path>
              <a:path w="697229" h="1836420">
                <a:moveTo>
                  <a:pt x="344415" y="1768094"/>
                </a:moveTo>
                <a:lnTo>
                  <a:pt x="341249" y="1769592"/>
                </a:lnTo>
                <a:lnTo>
                  <a:pt x="345476" y="1769592"/>
                </a:lnTo>
                <a:lnTo>
                  <a:pt x="344415" y="1768094"/>
                </a:lnTo>
                <a:close/>
              </a:path>
              <a:path w="697229" h="1836420">
                <a:moveTo>
                  <a:pt x="762" y="0"/>
                </a:moveTo>
                <a:lnTo>
                  <a:pt x="0" y="38100"/>
                </a:lnTo>
                <a:lnTo>
                  <a:pt x="16001" y="38354"/>
                </a:lnTo>
                <a:lnTo>
                  <a:pt x="30988" y="39243"/>
                </a:lnTo>
                <a:lnTo>
                  <a:pt x="76326" y="45593"/>
                </a:lnTo>
                <a:lnTo>
                  <a:pt x="121539" y="57023"/>
                </a:lnTo>
                <a:lnTo>
                  <a:pt x="181356" y="79883"/>
                </a:lnTo>
                <a:lnTo>
                  <a:pt x="239649" y="110871"/>
                </a:lnTo>
                <a:lnTo>
                  <a:pt x="296418" y="149352"/>
                </a:lnTo>
                <a:lnTo>
                  <a:pt x="351027" y="194945"/>
                </a:lnTo>
                <a:lnTo>
                  <a:pt x="402717" y="246887"/>
                </a:lnTo>
                <a:lnTo>
                  <a:pt x="451231" y="304546"/>
                </a:lnTo>
                <a:lnTo>
                  <a:pt x="474091" y="335407"/>
                </a:lnTo>
                <a:lnTo>
                  <a:pt x="495935" y="367411"/>
                </a:lnTo>
                <a:lnTo>
                  <a:pt x="516636" y="400431"/>
                </a:lnTo>
                <a:lnTo>
                  <a:pt x="536194" y="434721"/>
                </a:lnTo>
                <a:lnTo>
                  <a:pt x="554482" y="469773"/>
                </a:lnTo>
                <a:lnTo>
                  <a:pt x="571626" y="505714"/>
                </a:lnTo>
                <a:lnTo>
                  <a:pt x="587375" y="542417"/>
                </a:lnTo>
                <a:lnTo>
                  <a:pt x="601726" y="579882"/>
                </a:lnTo>
                <a:lnTo>
                  <a:pt x="614552" y="617855"/>
                </a:lnTo>
                <a:lnTo>
                  <a:pt x="625983" y="656463"/>
                </a:lnTo>
                <a:lnTo>
                  <a:pt x="635635" y="695579"/>
                </a:lnTo>
                <a:lnTo>
                  <a:pt x="643763" y="735076"/>
                </a:lnTo>
                <a:lnTo>
                  <a:pt x="650240" y="774827"/>
                </a:lnTo>
                <a:lnTo>
                  <a:pt x="654939" y="814705"/>
                </a:lnTo>
                <a:lnTo>
                  <a:pt x="657606" y="854710"/>
                </a:lnTo>
                <a:lnTo>
                  <a:pt x="658622" y="894969"/>
                </a:lnTo>
                <a:lnTo>
                  <a:pt x="658241" y="935482"/>
                </a:lnTo>
                <a:lnTo>
                  <a:pt x="656336" y="975741"/>
                </a:lnTo>
                <a:lnTo>
                  <a:pt x="653415" y="1016000"/>
                </a:lnTo>
                <a:lnTo>
                  <a:pt x="649477" y="1056005"/>
                </a:lnTo>
                <a:lnTo>
                  <a:pt x="644271" y="1095756"/>
                </a:lnTo>
                <a:lnTo>
                  <a:pt x="638301" y="1135126"/>
                </a:lnTo>
                <a:lnTo>
                  <a:pt x="631190" y="1173861"/>
                </a:lnTo>
                <a:lnTo>
                  <a:pt x="623189" y="1212215"/>
                </a:lnTo>
                <a:lnTo>
                  <a:pt x="614172" y="1249807"/>
                </a:lnTo>
                <a:lnTo>
                  <a:pt x="604393" y="1286764"/>
                </a:lnTo>
                <a:lnTo>
                  <a:pt x="582422" y="1358125"/>
                </a:lnTo>
                <a:lnTo>
                  <a:pt x="557402" y="1425587"/>
                </a:lnTo>
                <a:lnTo>
                  <a:pt x="529590" y="1488478"/>
                </a:lnTo>
                <a:lnTo>
                  <a:pt x="499618" y="1546339"/>
                </a:lnTo>
                <a:lnTo>
                  <a:pt x="467614" y="1598129"/>
                </a:lnTo>
                <a:lnTo>
                  <a:pt x="433882" y="1643659"/>
                </a:lnTo>
                <a:lnTo>
                  <a:pt x="399161" y="1681619"/>
                </a:lnTo>
                <a:lnTo>
                  <a:pt x="363600" y="1711998"/>
                </a:lnTo>
                <a:lnTo>
                  <a:pt x="336658" y="1729030"/>
                </a:lnTo>
                <a:lnTo>
                  <a:pt x="333256" y="1752345"/>
                </a:lnTo>
                <a:lnTo>
                  <a:pt x="344415" y="1768094"/>
                </a:lnTo>
                <a:lnTo>
                  <a:pt x="346456" y="1767128"/>
                </a:lnTo>
                <a:lnTo>
                  <a:pt x="367030" y="1755533"/>
                </a:lnTo>
                <a:lnTo>
                  <a:pt x="407162" y="1725866"/>
                </a:lnTo>
                <a:lnTo>
                  <a:pt x="445516" y="1688465"/>
                </a:lnTo>
                <a:lnTo>
                  <a:pt x="482154" y="1643570"/>
                </a:lnTo>
                <a:lnTo>
                  <a:pt x="516636" y="1592440"/>
                </a:lnTo>
                <a:lnTo>
                  <a:pt x="549021" y="1535125"/>
                </a:lnTo>
                <a:lnTo>
                  <a:pt x="578993" y="1472514"/>
                </a:lnTo>
                <a:lnTo>
                  <a:pt x="606171" y="1405140"/>
                </a:lnTo>
                <a:lnTo>
                  <a:pt x="630301" y="1333627"/>
                </a:lnTo>
                <a:lnTo>
                  <a:pt x="641223" y="1296416"/>
                </a:lnTo>
                <a:lnTo>
                  <a:pt x="651256" y="1258697"/>
                </a:lnTo>
                <a:lnTo>
                  <a:pt x="660400" y="1219962"/>
                </a:lnTo>
                <a:lnTo>
                  <a:pt x="668655" y="1180719"/>
                </a:lnTo>
                <a:lnTo>
                  <a:pt x="676021" y="1140841"/>
                </a:lnTo>
                <a:lnTo>
                  <a:pt x="682117" y="1100582"/>
                </a:lnTo>
                <a:lnTo>
                  <a:pt x="687324" y="1059815"/>
                </a:lnTo>
                <a:lnTo>
                  <a:pt x="691515" y="1018794"/>
                </a:lnTo>
                <a:lnTo>
                  <a:pt x="694436" y="977392"/>
                </a:lnTo>
                <a:lnTo>
                  <a:pt x="696218" y="935482"/>
                </a:lnTo>
                <a:lnTo>
                  <a:pt x="696722" y="893953"/>
                </a:lnTo>
                <a:lnTo>
                  <a:pt x="695706" y="852170"/>
                </a:lnTo>
                <a:lnTo>
                  <a:pt x="692658" y="810260"/>
                </a:lnTo>
                <a:lnTo>
                  <a:pt x="687832" y="768604"/>
                </a:lnTo>
                <a:lnTo>
                  <a:pt x="681101" y="727456"/>
                </a:lnTo>
                <a:lnTo>
                  <a:pt x="672719" y="686308"/>
                </a:lnTo>
                <a:lnTo>
                  <a:pt x="662559" y="645795"/>
                </a:lnTo>
                <a:lnTo>
                  <a:pt x="650748" y="605663"/>
                </a:lnTo>
                <a:lnTo>
                  <a:pt x="637286" y="566166"/>
                </a:lnTo>
                <a:lnTo>
                  <a:pt x="622426" y="527431"/>
                </a:lnTo>
                <a:lnTo>
                  <a:pt x="606044" y="489331"/>
                </a:lnTo>
                <a:lnTo>
                  <a:pt x="588264" y="452120"/>
                </a:lnTo>
                <a:lnTo>
                  <a:pt x="569214" y="415671"/>
                </a:lnTo>
                <a:lnTo>
                  <a:pt x="548894" y="380238"/>
                </a:lnTo>
                <a:lnTo>
                  <a:pt x="527431" y="345821"/>
                </a:lnTo>
                <a:lnTo>
                  <a:pt x="504698" y="312674"/>
                </a:lnTo>
                <a:lnTo>
                  <a:pt x="480822" y="280670"/>
                </a:lnTo>
                <a:lnTo>
                  <a:pt x="456057" y="249936"/>
                </a:lnTo>
                <a:lnTo>
                  <a:pt x="430275" y="220599"/>
                </a:lnTo>
                <a:lnTo>
                  <a:pt x="403606" y="192659"/>
                </a:lnTo>
                <a:lnTo>
                  <a:pt x="376047" y="166243"/>
                </a:lnTo>
                <a:lnTo>
                  <a:pt x="318643" y="118491"/>
                </a:lnTo>
                <a:lnTo>
                  <a:pt x="258445" y="77724"/>
                </a:lnTo>
                <a:lnTo>
                  <a:pt x="195961" y="44704"/>
                </a:lnTo>
                <a:lnTo>
                  <a:pt x="131952" y="20320"/>
                </a:lnTo>
                <a:lnTo>
                  <a:pt x="82931" y="8128"/>
                </a:lnTo>
                <a:lnTo>
                  <a:pt x="33274" y="1270"/>
                </a:lnTo>
                <a:lnTo>
                  <a:pt x="16637" y="254"/>
                </a:lnTo>
                <a:lnTo>
                  <a:pt x="762" y="0"/>
                </a:lnTo>
                <a:close/>
              </a:path>
              <a:path w="697229" h="1836420">
                <a:moveTo>
                  <a:pt x="336658" y="1729030"/>
                </a:moveTo>
                <a:lnTo>
                  <a:pt x="327914" y="1733880"/>
                </a:lnTo>
                <a:lnTo>
                  <a:pt x="325247" y="1735061"/>
                </a:lnTo>
                <a:lnTo>
                  <a:pt x="333248" y="1752328"/>
                </a:lnTo>
                <a:lnTo>
                  <a:pt x="336658" y="172903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38950" y="4679950"/>
            <a:ext cx="873125" cy="6445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94525" y="4744720"/>
            <a:ext cx="675217" cy="520700"/>
          </a:xfrm>
          <a:custGeom>
            <a:avLst/>
            <a:gdLst/>
            <a:ahLst/>
            <a:cxnLst/>
            <a:rect l="l" t="t" r="r" b="b"/>
            <a:pathLst>
              <a:path w="810259" h="624839">
                <a:moveTo>
                  <a:pt x="84761" y="74223"/>
                </a:moveTo>
                <a:lnTo>
                  <a:pt x="75946" y="92075"/>
                </a:lnTo>
                <a:lnTo>
                  <a:pt x="82310" y="112437"/>
                </a:lnTo>
                <a:lnTo>
                  <a:pt x="90043" y="113792"/>
                </a:lnTo>
                <a:lnTo>
                  <a:pt x="107823" y="117475"/>
                </a:lnTo>
                <a:lnTo>
                  <a:pt x="175895" y="137795"/>
                </a:lnTo>
                <a:lnTo>
                  <a:pt x="238760" y="166243"/>
                </a:lnTo>
                <a:lnTo>
                  <a:pt x="280416" y="192024"/>
                </a:lnTo>
                <a:lnTo>
                  <a:pt x="316356" y="220345"/>
                </a:lnTo>
                <a:lnTo>
                  <a:pt x="345440" y="250723"/>
                </a:lnTo>
                <a:lnTo>
                  <a:pt x="367029" y="282181"/>
                </a:lnTo>
                <a:lnTo>
                  <a:pt x="382777" y="324053"/>
                </a:lnTo>
                <a:lnTo>
                  <a:pt x="384937" y="346557"/>
                </a:lnTo>
                <a:lnTo>
                  <a:pt x="385699" y="360413"/>
                </a:lnTo>
                <a:lnTo>
                  <a:pt x="395477" y="401485"/>
                </a:lnTo>
                <a:lnTo>
                  <a:pt x="415163" y="440258"/>
                </a:lnTo>
                <a:lnTo>
                  <a:pt x="443484" y="476554"/>
                </a:lnTo>
                <a:lnTo>
                  <a:pt x="479044" y="510057"/>
                </a:lnTo>
                <a:lnTo>
                  <a:pt x="520826" y="540435"/>
                </a:lnTo>
                <a:lnTo>
                  <a:pt x="584962" y="574916"/>
                </a:lnTo>
                <a:lnTo>
                  <a:pt x="655574" y="601268"/>
                </a:lnTo>
                <a:lnTo>
                  <a:pt x="693039" y="611022"/>
                </a:lnTo>
                <a:lnTo>
                  <a:pt x="731520" y="618299"/>
                </a:lnTo>
                <a:lnTo>
                  <a:pt x="770509" y="622706"/>
                </a:lnTo>
                <a:lnTo>
                  <a:pt x="809244" y="624268"/>
                </a:lnTo>
                <a:lnTo>
                  <a:pt x="810005" y="586168"/>
                </a:lnTo>
                <a:lnTo>
                  <a:pt x="790955" y="585787"/>
                </a:lnTo>
                <a:lnTo>
                  <a:pt x="772795" y="584682"/>
                </a:lnTo>
                <a:lnTo>
                  <a:pt x="718566" y="577405"/>
                </a:lnTo>
                <a:lnTo>
                  <a:pt x="665861" y="564591"/>
                </a:lnTo>
                <a:lnTo>
                  <a:pt x="599440" y="539699"/>
                </a:lnTo>
                <a:lnTo>
                  <a:pt x="554736" y="516445"/>
                </a:lnTo>
                <a:lnTo>
                  <a:pt x="514730" y="489712"/>
                </a:lnTo>
                <a:lnTo>
                  <a:pt x="480695" y="460375"/>
                </a:lnTo>
                <a:lnTo>
                  <a:pt x="453898" y="429298"/>
                </a:lnTo>
                <a:lnTo>
                  <a:pt x="430529" y="386613"/>
                </a:lnTo>
                <a:lnTo>
                  <a:pt x="423037" y="344766"/>
                </a:lnTo>
                <a:lnTo>
                  <a:pt x="422401" y="332574"/>
                </a:lnTo>
                <a:lnTo>
                  <a:pt x="413003" y="291376"/>
                </a:lnTo>
                <a:lnTo>
                  <a:pt x="393573" y="252222"/>
                </a:lnTo>
                <a:lnTo>
                  <a:pt x="365505" y="215519"/>
                </a:lnTo>
                <a:lnTo>
                  <a:pt x="329946" y="181864"/>
                </a:lnTo>
                <a:lnTo>
                  <a:pt x="288417" y="151384"/>
                </a:lnTo>
                <a:lnTo>
                  <a:pt x="225044" y="116967"/>
                </a:lnTo>
                <a:lnTo>
                  <a:pt x="154431" y="90297"/>
                </a:lnTo>
                <a:lnTo>
                  <a:pt x="116840" y="80391"/>
                </a:lnTo>
                <a:lnTo>
                  <a:pt x="97790" y="76454"/>
                </a:lnTo>
                <a:lnTo>
                  <a:pt x="84761" y="74223"/>
                </a:lnTo>
                <a:close/>
              </a:path>
              <a:path w="810259" h="624839">
                <a:moveTo>
                  <a:pt x="121412" y="0"/>
                </a:moveTo>
                <a:lnTo>
                  <a:pt x="0" y="86106"/>
                </a:lnTo>
                <a:lnTo>
                  <a:pt x="106552" y="189992"/>
                </a:lnTo>
                <a:lnTo>
                  <a:pt x="82310" y="112437"/>
                </a:lnTo>
                <a:lnTo>
                  <a:pt x="72644" y="110744"/>
                </a:lnTo>
                <a:lnTo>
                  <a:pt x="79248" y="73279"/>
                </a:lnTo>
                <a:lnTo>
                  <a:pt x="85227" y="73279"/>
                </a:lnTo>
                <a:lnTo>
                  <a:pt x="121412" y="0"/>
                </a:lnTo>
                <a:close/>
              </a:path>
              <a:path w="810259" h="624839">
                <a:moveTo>
                  <a:pt x="79248" y="73279"/>
                </a:moveTo>
                <a:lnTo>
                  <a:pt x="72644" y="110744"/>
                </a:lnTo>
                <a:lnTo>
                  <a:pt x="82310" y="112437"/>
                </a:lnTo>
                <a:lnTo>
                  <a:pt x="75946" y="92075"/>
                </a:lnTo>
                <a:lnTo>
                  <a:pt x="84761" y="74223"/>
                </a:lnTo>
                <a:lnTo>
                  <a:pt x="79248" y="73279"/>
                </a:lnTo>
                <a:close/>
              </a:path>
              <a:path w="810259" h="624839">
                <a:moveTo>
                  <a:pt x="85227" y="73279"/>
                </a:moveTo>
                <a:lnTo>
                  <a:pt x="79248" y="73279"/>
                </a:lnTo>
                <a:lnTo>
                  <a:pt x="84761" y="74223"/>
                </a:lnTo>
                <a:lnTo>
                  <a:pt x="85227" y="73279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43550" y="3867149"/>
            <a:ext cx="1089024" cy="10255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99125" y="3932555"/>
            <a:ext cx="891117" cy="897996"/>
          </a:xfrm>
          <a:custGeom>
            <a:avLst/>
            <a:gdLst/>
            <a:ahLst/>
            <a:cxnLst/>
            <a:rect l="l" t="t" r="r" b="b"/>
            <a:pathLst>
              <a:path w="1069340" h="1077595">
                <a:moveTo>
                  <a:pt x="84841" y="74054"/>
                </a:moveTo>
                <a:lnTo>
                  <a:pt x="75946" y="91820"/>
                </a:lnTo>
                <a:lnTo>
                  <a:pt x="82231" y="112383"/>
                </a:lnTo>
                <a:lnTo>
                  <a:pt x="94996" y="114807"/>
                </a:lnTo>
                <a:lnTo>
                  <a:pt x="118618" y="120395"/>
                </a:lnTo>
                <a:lnTo>
                  <a:pt x="165100" y="135381"/>
                </a:lnTo>
                <a:lnTo>
                  <a:pt x="210439" y="154558"/>
                </a:lnTo>
                <a:lnTo>
                  <a:pt x="254126" y="177926"/>
                </a:lnTo>
                <a:lnTo>
                  <a:pt x="295782" y="204850"/>
                </a:lnTo>
                <a:lnTo>
                  <a:pt x="335025" y="234949"/>
                </a:lnTo>
                <a:lnTo>
                  <a:pt x="371348" y="268096"/>
                </a:lnTo>
                <a:lnTo>
                  <a:pt x="404368" y="303783"/>
                </a:lnTo>
                <a:lnTo>
                  <a:pt x="433831" y="341629"/>
                </a:lnTo>
                <a:lnTo>
                  <a:pt x="459231" y="381253"/>
                </a:lnTo>
                <a:lnTo>
                  <a:pt x="480186" y="422274"/>
                </a:lnTo>
                <a:lnTo>
                  <a:pt x="496570" y="464057"/>
                </a:lnTo>
                <a:lnTo>
                  <a:pt x="507746" y="506856"/>
                </a:lnTo>
                <a:lnTo>
                  <a:pt x="513460" y="549909"/>
                </a:lnTo>
                <a:lnTo>
                  <a:pt x="514223" y="572642"/>
                </a:lnTo>
                <a:lnTo>
                  <a:pt x="515111" y="596645"/>
                </a:lnTo>
                <a:lnTo>
                  <a:pt x="521589" y="644397"/>
                </a:lnTo>
                <a:lnTo>
                  <a:pt x="533907" y="691387"/>
                </a:lnTo>
                <a:lnTo>
                  <a:pt x="551815" y="737234"/>
                </a:lnTo>
                <a:lnTo>
                  <a:pt x="574548" y="781684"/>
                </a:lnTo>
                <a:lnTo>
                  <a:pt x="601979" y="824356"/>
                </a:lnTo>
                <a:lnTo>
                  <a:pt x="633602" y="864742"/>
                </a:lnTo>
                <a:lnTo>
                  <a:pt x="669035" y="902969"/>
                </a:lnTo>
                <a:lnTo>
                  <a:pt x="707771" y="938148"/>
                </a:lnTo>
                <a:lnTo>
                  <a:pt x="749680" y="970152"/>
                </a:lnTo>
                <a:lnTo>
                  <a:pt x="794003" y="998727"/>
                </a:lnTo>
                <a:lnTo>
                  <a:pt x="840740" y="1023619"/>
                </a:lnTo>
                <a:lnTo>
                  <a:pt x="889380" y="1044193"/>
                </a:lnTo>
                <a:lnTo>
                  <a:pt x="939546" y="1060195"/>
                </a:lnTo>
                <a:lnTo>
                  <a:pt x="990726" y="1071244"/>
                </a:lnTo>
                <a:lnTo>
                  <a:pt x="1042924" y="1076832"/>
                </a:lnTo>
                <a:lnTo>
                  <a:pt x="1067943" y="1077594"/>
                </a:lnTo>
                <a:lnTo>
                  <a:pt x="1068958" y="1039494"/>
                </a:lnTo>
                <a:lnTo>
                  <a:pt x="1043813" y="1038859"/>
                </a:lnTo>
                <a:lnTo>
                  <a:pt x="1019936" y="1036827"/>
                </a:lnTo>
                <a:lnTo>
                  <a:pt x="972184" y="1028826"/>
                </a:lnTo>
                <a:lnTo>
                  <a:pt x="925068" y="1016126"/>
                </a:lnTo>
                <a:lnTo>
                  <a:pt x="878967" y="998981"/>
                </a:lnTo>
                <a:lnTo>
                  <a:pt x="834263" y="977645"/>
                </a:lnTo>
                <a:lnTo>
                  <a:pt x="791464" y="952499"/>
                </a:lnTo>
                <a:lnTo>
                  <a:pt x="750951" y="923797"/>
                </a:lnTo>
                <a:lnTo>
                  <a:pt x="713104" y="892174"/>
                </a:lnTo>
                <a:lnTo>
                  <a:pt x="678306" y="857630"/>
                </a:lnTo>
                <a:lnTo>
                  <a:pt x="646810" y="820800"/>
                </a:lnTo>
                <a:lnTo>
                  <a:pt x="619251" y="781938"/>
                </a:lnTo>
                <a:lnTo>
                  <a:pt x="596010" y="741552"/>
                </a:lnTo>
                <a:lnTo>
                  <a:pt x="577342" y="699896"/>
                </a:lnTo>
                <a:lnTo>
                  <a:pt x="563626" y="657351"/>
                </a:lnTo>
                <a:lnTo>
                  <a:pt x="555117" y="614298"/>
                </a:lnTo>
                <a:lnTo>
                  <a:pt x="552323" y="571372"/>
                </a:lnTo>
                <a:lnTo>
                  <a:pt x="551560" y="548512"/>
                </a:lnTo>
                <a:lnTo>
                  <a:pt x="549275" y="524509"/>
                </a:lnTo>
                <a:lnTo>
                  <a:pt x="539876" y="476884"/>
                </a:lnTo>
                <a:lnTo>
                  <a:pt x="524891" y="430275"/>
                </a:lnTo>
                <a:lnTo>
                  <a:pt x="504698" y="385063"/>
                </a:lnTo>
                <a:lnTo>
                  <a:pt x="479551" y="341375"/>
                </a:lnTo>
                <a:lnTo>
                  <a:pt x="450215" y="299846"/>
                </a:lnTo>
                <a:lnTo>
                  <a:pt x="416814" y="260349"/>
                </a:lnTo>
                <a:lnTo>
                  <a:pt x="379729" y="223646"/>
                </a:lnTo>
                <a:lnTo>
                  <a:pt x="339598" y="189864"/>
                </a:lnTo>
                <a:lnTo>
                  <a:pt x="296672" y="159384"/>
                </a:lnTo>
                <a:lnTo>
                  <a:pt x="251205" y="132587"/>
                </a:lnTo>
                <a:lnTo>
                  <a:pt x="203707" y="109854"/>
                </a:lnTo>
                <a:lnTo>
                  <a:pt x="154431" y="91439"/>
                </a:lnTo>
                <a:lnTo>
                  <a:pt x="103885" y="77723"/>
                </a:lnTo>
                <a:lnTo>
                  <a:pt x="84841" y="74054"/>
                </a:lnTo>
                <a:close/>
              </a:path>
              <a:path w="1069340" h="1077595">
                <a:moveTo>
                  <a:pt x="121920" y="0"/>
                </a:moveTo>
                <a:lnTo>
                  <a:pt x="0" y="85343"/>
                </a:lnTo>
                <a:lnTo>
                  <a:pt x="105918" y="189864"/>
                </a:lnTo>
                <a:lnTo>
                  <a:pt x="82231" y="112383"/>
                </a:lnTo>
                <a:lnTo>
                  <a:pt x="72263" y="110489"/>
                </a:lnTo>
                <a:lnTo>
                  <a:pt x="79501" y="73024"/>
                </a:lnTo>
                <a:lnTo>
                  <a:pt x="85356" y="73024"/>
                </a:lnTo>
                <a:lnTo>
                  <a:pt x="121920" y="0"/>
                </a:lnTo>
                <a:close/>
              </a:path>
              <a:path w="1069340" h="1077595">
                <a:moveTo>
                  <a:pt x="79501" y="73024"/>
                </a:moveTo>
                <a:lnTo>
                  <a:pt x="72263" y="110489"/>
                </a:lnTo>
                <a:lnTo>
                  <a:pt x="82231" y="112383"/>
                </a:lnTo>
                <a:lnTo>
                  <a:pt x="75946" y="91820"/>
                </a:lnTo>
                <a:lnTo>
                  <a:pt x="84841" y="74054"/>
                </a:lnTo>
                <a:lnTo>
                  <a:pt x="79501" y="73024"/>
                </a:lnTo>
                <a:close/>
              </a:path>
              <a:path w="1069340" h="1077595">
                <a:moveTo>
                  <a:pt x="85356" y="73024"/>
                </a:moveTo>
                <a:lnTo>
                  <a:pt x="79501" y="73024"/>
                </a:lnTo>
                <a:lnTo>
                  <a:pt x="84841" y="74054"/>
                </a:lnTo>
                <a:lnTo>
                  <a:pt x="85356" y="73024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11750" y="4146549"/>
            <a:ext cx="441325" cy="1006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67325" y="4168670"/>
            <a:ext cx="247650" cy="835554"/>
          </a:xfrm>
          <a:custGeom>
            <a:avLst/>
            <a:gdLst/>
            <a:ahLst/>
            <a:cxnLst/>
            <a:rect l="l" t="t" r="r" b="b"/>
            <a:pathLst>
              <a:path w="297179" h="1002664">
                <a:moveTo>
                  <a:pt x="54990" y="835025"/>
                </a:moveTo>
                <a:lnTo>
                  <a:pt x="0" y="973289"/>
                </a:lnTo>
                <a:lnTo>
                  <a:pt x="145923" y="1002436"/>
                </a:lnTo>
                <a:lnTo>
                  <a:pt x="82565" y="949896"/>
                </a:lnTo>
                <a:lnTo>
                  <a:pt x="80899" y="949896"/>
                </a:lnTo>
                <a:lnTo>
                  <a:pt x="67118" y="937087"/>
                </a:lnTo>
                <a:lnTo>
                  <a:pt x="66929" y="936929"/>
                </a:lnTo>
                <a:lnTo>
                  <a:pt x="52959" y="923925"/>
                </a:lnTo>
                <a:lnTo>
                  <a:pt x="56387" y="920369"/>
                </a:lnTo>
                <a:lnTo>
                  <a:pt x="62230" y="913511"/>
                </a:lnTo>
                <a:lnTo>
                  <a:pt x="63926" y="911298"/>
                </a:lnTo>
                <a:lnTo>
                  <a:pt x="54990" y="835025"/>
                </a:lnTo>
                <a:close/>
              </a:path>
              <a:path w="297179" h="1002664">
                <a:moveTo>
                  <a:pt x="67118" y="937087"/>
                </a:moveTo>
                <a:lnTo>
                  <a:pt x="80899" y="949896"/>
                </a:lnTo>
                <a:lnTo>
                  <a:pt x="81620" y="949112"/>
                </a:lnTo>
                <a:lnTo>
                  <a:pt x="67118" y="937087"/>
                </a:lnTo>
                <a:close/>
              </a:path>
              <a:path w="297179" h="1002664">
                <a:moveTo>
                  <a:pt x="81620" y="949112"/>
                </a:moveTo>
                <a:lnTo>
                  <a:pt x="80899" y="949896"/>
                </a:lnTo>
                <a:lnTo>
                  <a:pt x="82565" y="949896"/>
                </a:lnTo>
                <a:lnTo>
                  <a:pt x="81620" y="949112"/>
                </a:lnTo>
                <a:close/>
              </a:path>
              <a:path w="297179" h="1002664">
                <a:moveTo>
                  <a:pt x="258826" y="0"/>
                </a:moveTo>
                <a:lnTo>
                  <a:pt x="258434" y="45974"/>
                </a:lnTo>
                <a:lnTo>
                  <a:pt x="257175" y="90805"/>
                </a:lnTo>
                <a:lnTo>
                  <a:pt x="255269" y="135763"/>
                </a:lnTo>
                <a:lnTo>
                  <a:pt x="252603" y="180467"/>
                </a:lnTo>
                <a:lnTo>
                  <a:pt x="249174" y="224917"/>
                </a:lnTo>
                <a:lnTo>
                  <a:pt x="245110" y="268859"/>
                </a:lnTo>
                <a:lnTo>
                  <a:pt x="240411" y="312293"/>
                </a:lnTo>
                <a:lnTo>
                  <a:pt x="235077" y="355092"/>
                </a:lnTo>
                <a:lnTo>
                  <a:pt x="229108" y="397256"/>
                </a:lnTo>
                <a:lnTo>
                  <a:pt x="222504" y="438531"/>
                </a:lnTo>
                <a:lnTo>
                  <a:pt x="215518" y="478917"/>
                </a:lnTo>
                <a:lnTo>
                  <a:pt x="207899" y="518287"/>
                </a:lnTo>
                <a:lnTo>
                  <a:pt x="199770" y="556641"/>
                </a:lnTo>
                <a:lnTo>
                  <a:pt x="182117" y="629666"/>
                </a:lnTo>
                <a:lnTo>
                  <a:pt x="162813" y="697230"/>
                </a:lnTo>
                <a:lnTo>
                  <a:pt x="141986" y="758698"/>
                </a:lnTo>
                <a:lnTo>
                  <a:pt x="120014" y="813181"/>
                </a:lnTo>
                <a:lnTo>
                  <a:pt x="97155" y="859917"/>
                </a:lnTo>
                <a:lnTo>
                  <a:pt x="73787" y="898144"/>
                </a:lnTo>
                <a:lnTo>
                  <a:pt x="63926" y="911298"/>
                </a:lnTo>
                <a:lnTo>
                  <a:pt x="66923" y="936879"/>
                </a:lnTo>
                <a:lnTo>
                  <a:pt x="67118" y="937087"/>
                </a:lnTo>
                <a:lnTo>
                  <a:pt x="81620" y="949112"/>
                </a:lnTo>
                <a:lnTo>
                  <a:pt x="85471" y="944930"/>
                </a:lnTo>
                <a:lnTo>
                  <a:pt x="118490" y="899160"/>
                </a:lnTo>
                <a:lnTo>
                  <a:pt x="143256" y="853567"/>
                </a:lnTo>
                <a:lnTo>
                  <a:pt x="166750" y="800481"/>
                </a:lnTo>
                <a:lnTo>
                  <a:pt x="188849" y="740537"/>
                </a:lnTo>
                <a:lnTo>
                  <a:pt x="209423" y="674243"/>
                </a:lnTo>
                <a:lnTo>
                  <a:pt x="228345" y="602361"/>
                </a:lnTo>
                <a:lnTo>
                  <a:pt x="236982" y="564515"/>
                </a:lnTo>
                <a:lnTo>
                  <a:pt x="245363" y="525526"/>
                </a:lnTo>
                <a:lnTo>
                  <a:pt x="252984" y="485521"/>
                </a:lnTo>
                <a:lnTo>
                  <a:pt x="260223" y="444500"/>
                </a:lnTo>
                <a:lnTo>
                  <a:pt x="266827" y="402590"/>
                </a:lnTo>
                <a:lnTo>
                  <a:pt x="272795" y="359918"/>
                </a:lnTo>
                <a:lnTo>
                  <a:pt x="278257" y="316357"/>
                </a:lnTo>
                <a:lnTo>
                  <a:pt x="283083" y="272415"/>
                </a:lnTo>
                <a:lnTo>
                  <a:pt x="287274" y="227711"/>
                </a:lnTo>
                <a:lnTo>
                  <a:pt x="290576" y="182880"/>
                </a:lnTo>
                <a:lnTo>
                  <a:pt x="293369" y="137414"/>
                </a:lnTo>
                <a:lnTo>
                  <a:pt x="295275" y="91821"/>
                </a:lnTo>
                <a:lnTo>
                  <a:pt x="296548" y="45593"/>
                </a:lnTo>
                <a:lnTo>
                  <a:pt x="296926" y="254"/>
                </a:lnTo>
                <a:lnTo>
                  <a:pt x="258826" y="0"/>
                </a:lnTo>
                <a:close/>
              </a:path>
              <a:path w="297179" h="1002664">
                <a:moveTo>
                  <a:pt x="63926" y="911298"/>
                </a:moveTo>
                <a:lnTo>
                  <a:pt x="62230" y="913511"/>
                </a:lnTo>
                <a:lnTo>
                  <a:pt x="56387" y="920369"/>
                </a:lnTo>
                <a:lnTo>
                  <a:pt x="52959" y="923925"/>
                </a:lnTo>
                <a:lnTo>
                  <a:pt x="66926" y="936908"/>
                </a:lnTo>
                <a:lnTo>
                  <a:pt x="63926" y="911298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4951" y="4356101"/>
            <a:ext cx="854074" cy="7016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32685" y="4492625"/>
            <a:ext cx="728662" cy="503238"/>
          </a:xfrm>
          <a:custGeom>
            <a:avLst/>
            <a:gdLst/>
            <a:ahLst/>
            <a:cxnLst/>
            <a:rect l="l" t="t" r="r" b="b"/>
            <a:pathLst>
              <a:path w="874395" h="603885">
                <a:moveTo>
                  <a:pt x="90296" y="75692"/>
                </a:moveTo>
                <a:lnTo>
                  <a:pt x="72764" y="85185"/>
                </a:lnTo>
                <a:lnTo>
                  <a:pt x="73151" y="87122"/>
                </a:lnTo>
                <a:lnTo>
                  <a:pt x="81279" y="115443"/>
                </a:lnTo>
                <a:lnTo>
                  <a:pt x="103631" y="171195"/>
                </a:lnTo>
                <a:lnTo>
                  <a:pt x="133730" y="225171"/>
                </a:lnTo>
                <a:lnTo>
                  <a:pt x="170814" y="277113"/>
                </a:lnTo>
                <a:lnTo>
                  <a:pt x="214249" y="326771"/>
                </a:lnTo>
                <a:lnTo>
                  <a:pt x="263525" y="373634"/>
                </a:lnTo>
                <a:lnTo>
                  <a:pt x="318007" y="417194"/>
                </a:lnTo>
                <a:lnTo>
                  <a:pt x="377189" y="457327"/>
                </a:lnTo>
                <a:lnTo>
                  <a:pt x="440436" y="493522"/>
                </a:lnTo>
                <a:lnTo>
                  <a:pt x="507238" y="525272"/>
                </a:lnTo>
                <a:lnTo>
                  <a:pt x="576834" y="552196"/>
                </a:lnTo>
                <a:lnTo>
                  <a:pt x="648969" y="573938"/>
                </a:lnTo>
                <a:lnTo>
                  <a:pt x="722884" y="589940"/>
                </a:lnTo>
                <a:lnTo>
                  <a:pt x="798194" y="599935"/>
                </a:lnTo>
                <a:lnTo>
                  <a:pt x="873125" y="603313"/>
                </a:lnTo>
                <a:lnTo>
                  <a:pt x="874013" y="565213"/>
                </a:lnTo>
                <a:lnTo>
                  <a:pt x="836929" y="564362"/>
                </a:lnTo>
                <a:lnTo>
                  <a:pt x="800735" y="561924"/>
                </a:lnTo>
                <a:lnTo>
                  <a:pt x="728852" y="552297"/>
                </a:lnTo>
                <a:lnTo>
                  <a:pt x="657732" y="536829"/>
                </a:lnTo>
                <a:lnTo>
                  <a:pt x="588517" y="515874"/>
                </a:lnTo>
                <a:lnTo>
                  <a:pt x="521588" y="489966"/>
                </a:lnTo>
                <a:lnTo>
                  <a:pt x="457326" y="459359"/>
                </a:lnTo>
                <a:lnTo>
                  <a:pt x="396621" y="424688"/>
                </a:lnTo>
                <a:lnTo>
                  <a:pt x="339978" y="386080"/>
                </a:lnTo>
                <a:lnTo>
                  <a:pt x="287909" y="344424"/>
                </a:lnTo>
                <a:lnTo>
                  <a:pt x="241046" y="299719"/>
                </a:lnTo>
                <a:lnTo>
                  <a:pt x="200025" y="252856"/>
                </a:lnTo>
                <a:lnTo>
                  <a:pt x="165353" y="203834"/>
                </a:lnTo>
                <a:lnTo>
                  <a:pt x="137540" y="153669"/>
                </a:lnTo>
                <a:lnTo>
                  <a:pt x="117093" y="102488"/>
                </a:lnTo>
                <a:lnTo>
                  <a:pt x="111156" y="81341"/>
                </a:lnTo>
                <a:lnTo>
                  <a:pt x="90296" y="75692"/>
                </a:lnTo>
                <a:close/>
              </a:path>
              <a:path w="874395" h="603885">
                <a:moveTo>
                  <a:pt x="81406" y="0"/>
                </a:moveTo>
                <a:lnTo>
                  <a:pt x="0" y="124587"/>
                </a:lnTo>
                <a:lnTo>
                  <a:pt x="72764" y="85185"/>
                </a:lnTo>
                <a:lnTo>
                  <a:pt x="71627" y="79501"/>
                </a:lnTo>
                <a:lnTo>
                  <a:pt x="108965" y="71881"/>
                </a:lnTo>
                <a:lnTo>
                  <a:pt x="157030" y="71881"/>
                </a:lnTo>
                <a:lnTo>
                  <a:pt x="81406" y="0"/>
                </a:lnTo>
                <a:close/>
              </a:path>
              <a:path w="874395" h="603885">
                <a:moveTo>
                  <a:pt x="157030" y="71881"/>
                </a:moveTo>
                <a:lnTo>
                  <a:pt x="108965" y="71881"/>
                </a:lnTo>
                <a:lnTo>
                  <a:pt x="109854" y="76707"/>
                </a:lnTo>
                <a:lnTo>
                  <a:pt x="111156" y="81341"/>
                </a:lnTo>
                <a:lnTo>
                  <a:pt x="189229" y="102488"/>
                </a:lnTo>
                <a:lnTo>
                  <a:pt x="157030" y="71881"/>
                </a:lnTo>
                <a:close/>
              </a:path>
              <a:path w="874395" h="603885">
                <a:moveTo>
                  <a:pt x="90296" y="75692"/>
                </a:moveTo>
                <a:lnTo>
                  <a:pt x="71627" y="79501"/>
                </a:lnTo>
                <a:lnTo>
                  <a:pt x="72764" y="85185"/>
                </a:lnTo>
                <a:lnTo>
                  <a:pt x="90296" y="75692"/>
                </a:lnTo>
                <a:close/>
              </a:path>
              <a:path w="874395" h="603885">
                <a:moveTo>
                  <a:pt x="108965" y="71881"/>
                </a:moveTo>
                <a:lnTo>
                  <a:pt x="90296" y="75692"/>
                </a:lnTo>
                <a:lnTo>
                  <a:pt x="111156" y="81341"/>
                </a:lnTo>
                <a:lnTo>
                  <a:pt x="109854" y="76707"/>
                </a:lnTo>
                <a:lnTo>
                  <a:pt x="108965" y="71881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38500" y="3600450"/>
            <a:ext cx="1019175" cy="6318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93652" y="3660139"/>
            <a:ext cx="823383" cy="510117"/>
          </a:xfrm>
          <a:custGeom>
            <a:avLst/>
            <a:gdLst/>
            <a:ahLst/>
            <a:cxnLst/>
            <a:rect l="l" t="t" r="r" b="b"/>
            <a:pathLst>
              <a:path w="988060" h="612139">
                <a:moveTo>
                  <a:pt x="84303" y="75414"/>
                </a:moveTo>
                <a:lnTo>
                  <a:pt x="76202" y="93988"/>
                </a:lnTo>
                <a:lnTo>
                  <a:pt x="83312" y="113469"/>
                </a:lnTo>
                <a:lnTo>
                  <a:pt x="89280" y="113791"/>
                </a:lnTo>
                <a:lnTo>
                  <a:pt x="133857" y="117474"/>
                </a:lnTo>
                <a:lnTo>
                  <a:pt x="178053" y="122427"/>
                </a:lnTo>
                <a:lnTo>
                  <a:pt x="222122" y="128650"/>
                </a:lnTo>
                <a:lnTo>
                  <a:pt x="265683" y="136270"/>
                </a:lnTo>
                <a:lnTo>
                  <a:pt x="308609" y="145033"/>
                </a:lnTo>
                <a:lnTo>
                  <a:pt x="351027" y="154939"/>
                </a:lnTo>
                <a:lnTo>
                  <a:pt x="392683" y="166115"/>
                </a:lnTo>
                <a:lnTo>
                  <a:pt x="433577" y="178307"/>
                </a:lnTo>
                <a:lnTo>
                  <a:pt x="473582" y="191388"/>
                </a:lnTo>
                <a:lnTo>
                  <a:pt x="512571" y="205612"/>
                </a:lnTo>
                <a:lnTo>
                  <a:pt x="550544" y="220598"/>
                </a:lnTo>
                <a:lnTo>
                  <a:pt x="587247" y="236727"/>
                </a:lnTo>
                <a:lnTo>
                  <a:pt x="622807" y="253491"/>
                </a:lnTo>
                <a:lnTo>
                  <a:pt x="656970" y="271017"/>
                </a:lnTo>
                <a:lnTo>
                  <a:pt x="720851" y="308228"/>
                </a:lnTo>
                <a:lnTo>
                  <a:pt x="778382" y="347979"/>
                </a:lnTo>
                <a:lnTo>
                  <a:pt x="828547" y="389508"/>
                </a:lnTo>
                <a:lnTo>
                  <a:pt x="870965" y="432815"/>
                </a:lnTo>
                <a:lnTo>
                  <a:pt x="897254" y="466089"/>
                </a:lnTo>
                <a:lnTo>
                  <a:pt x="918463" y="499490"/>
                </a:lnTo>
                <a:lnTo>
                  <a:pt x="938276" y="544194"/>
                </a:lnTo>
                <a:lnTo>
                  <a:pt x="948563" y="588644"/>
                </a:lnTo>
                <a:lnTo>
                  <a:pt x="949832" y="611885"/>
                </a:lnTo>
                <a:lnTo>
                  <a:pt x="987932" y="610742"/>
                </a:lnTo>
                <a:lnTo>
                  <a:pt x="984630" y="572134"/>
                </a:lnTo>
                <a:lnTo>
                  <a:pt x="974725" y="532891"/>
                </a:lnTo>
                <a:lnTo>
                  <a:pt x="958850" y="494410"/>
                </a:lnTo>
                <a:lnTo>
                  <a:pt x="937132" y="456818"/>
                </a:lnTo>
                <a:lnTo>
                  <a:pt x="900429" y="408685"/>
                </a:lnTo>
                <a:lnTo>
                  <a:pt x="855090" y="362203"/>
                </a:lnTo>
                <a:lnTo>
                  <a:pt x="801877" y="318007"/>
                </a:lnTo>
                <a:lnTo>
                  <a:pt x="741806" y="276478"/>
                </a:lnTo>
                <a:lnTo>
                  <a:pt x="675513" y="237743"/>
                </a:lnTo>
                <a:lnTo>
                  <a:pt x="640333" y="219582"/>
                </a:lnTo>
                <a:lnTo>
                  <a:pt x="603630" y="202183"/>
                </a:lnTo>
                <a:lnTo>
                  <a:pt x="565657" y="185673"/>
                </a:lnTo>
                <a:lnTo>
                  <a:pt x="526668" y="170179"/>
                </a:lnTo>
                <a:lnTo>
                  <a:pt x="486663" y="155701"/>
                </a:lnTo>
                <a:lnTo>
                  <a:pt x="445515" y="142112"/>
                </a:lnTo>
                <a:lnTo>
                  <a:pt x="403605" y="129539"/>
                </a:lnTo>
                <a:lnTo>
                  <a:pt x="360806" y="118236"/>
                </a:lnTo>
                <a:lnTo>
                  <a:pt x="317372" y="107949"/>
                </a:lnTo>
                <a:lnTo>
                  <a:pt x="273303" y="98932"/>
                </a:lnTo>
                <a:lnTo>
                  <a:pt x="228726" y="91185"/>
                </a:lnTo>
                <a:lnTo>
                  <a:pt x="183514" y="84708"/>
                </a:lnTo>
                <a:lnTo>
                  <a:pt x="138048" y="79501"/>
                </a:lnTo>
                <a:lnTo>
                  <a:pt x="92328" y="75818"/>
                </a:lnTo>
                <a:lnTo>
                  <a:pt x="84303" y="75414"/>
                </a:lnTo>
                <a:close/>
              </a:path>
              <a:path w="988060" h="612139">
                <a:moveTo>
                  <a:pt x="117220" y="0"/>
                </a:moveTo>
                <a:lnTo>
                  <a:pt x="0" y="91693"/>
                </a:lnTo>
                <a:lnTo>
                  <a:pt x="111378" y="190372"/>
                </a:lnTo>
                <a:lnTo>
                  <a:pt x="83312" y="113469"/>
                </a:lnTo>
                <a:lnTo>
                  <a:pt x="75183" y="113029"/>
                </a:lnTo>
                <a:lnTo>
                  <a:pt x="77215" y="75056"/>
                </a:lnTo>
                <a:lnTo>
                  <a:pt x="84459" y="75056"/>
                </a:lnTo>
                <a:lnTo>
                  <a:pt x="117220" y="0"/>
                </a:lnTo>
                <a:close/>
              </a:path>
              <a:path w="988060" h="612139">
                <a:moveTo>
                  <a:pt x="76202" y="93988"/>
                </a:moveTo>
                <a:lnTo>
                  <a:pt x="75183" y="113029"/>
                </a:lnTo>
                <a:lnTo>
                  <a:pt x="83312" y="113469"/>
                </a:lnTo>
                <a:lnTo>
                  <a:pt x="76202" y="93988"/>
                </a:lnTo>
                <a:close/>
              </a:path>
              <a:path w="988060" h="612139">
                <a:moveTo>
                  <a:pt x="77215" y="75056"/>
                </a:moveTo>
                <a:lnTo>
                  <a:pt x="76203" y="93971"/>
                </a:lnTo>
                <a:lnTo>
                  <a:pt x="84303" y="75414"/>
                </a:lnTo>
                <a:lnTo>
                  <a:pt x="77215" y="75056"/>
                </a:lnTo>
                <a:close/>
              </a:path>
              <a:path w="988060" h="612139">
                <a:moveTo>
                  <a:pt x="84459" y="75056"/>
                </a:moveTo>
                <a:lnTo>
                  <a:pt x="77215" y="75056"/>
                </a:lnTo>
                <a:lnTo>
                  <a:pt x="84303" y="75414"/>
                </a:lnTo>
                <a:lnTo>
                  <a:pt x="84459" y="75056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90800" y="3873500"/>
            <a:ext cx="657225" cy="13811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46375" y="3895513"/>
            <a:ext cx="461963" cy="1244600"/>
          </a:xfrm>
          <a:custGeom>
            <a:avLst/>
            <a:gdLst/>
            <a:ahLst/>
            <a:cxnLst/>
            <a:rect l="l" t="t" r="r" b="b"/>
            <a:pathLst>
              <a:path w="554354" h="1493520">
                <a:moveTo>
                  <a:pt x="88900" y="1308150"/>
                </a:moveTo>
                <a:lnTo>
                  <a:pt x="0" y="1427479"/>
                </a:lnTo>
                <a:lnTo>
                  <a:pt x="133350" y="1493380"/>
                </a:lnTo>
                <a:lnTo>
                  <a:pt x="86395" y="1427111"/>
                </a:lnTo>
                <a:lnTo>
                  <a:pt x="81787" y="1427111"/>
                </a:lnTo>
                <a:lnTo>
                  <a:pt x="66166" y="1392377"/>
                </a:lnTo>
                <a:lnTo>
                  <a:pt x="77423" y="1386561"/>
                </a:lnTo>
                <a:lnTo>
                  <a:pt x="88900" y="1308150"/>
                </a:lnTo>
                <a:close/>
              </a:path>
              <a:path w="554354" h="1493520">
                <a:moveTo>
                  <a:pt x="77423" y="1386561"/>
                </a:moveTo>
                <a:lnTo>
                  <a:pt x="66166" y="1392377"/>
                </a:lnTo>
                <a:lnTo>
                  <a:pt x="81787" y="1427111"/>
                </a:lnTo>
                <a:lnTo>
                  <a:pt x="83692" y="1426197"/>
                </a:lnTo>
                <a:lnTo>
                  <a:pt x="85195" y="1425417"/>
                </a:lnTo>
                <a:lnTo>
                  <a:pt x="74040" y="1409674"/>
                </a:lnTo>
                <a:lnTo>
                  <a:pt x="77423" y="1386561"/>
                </a:lnTo>
                <a:close/>
              </a:path>
              <a:path w="554354" h="1493520">
                <a:moveTo>
                  <a:pt x="85195" y="1425417"/>
                </a:moveTo>
                <a:lnTo>
                  <a:pt x="83692" y="1426197"/>
                </a:lnTo>
                <a:lnTo>
                  <a:pt x="81787" y="1427111"/>
                </a:lnTo>
                <a:lnTo>
                  <a:pt x="86395" y="1427111"/>
                </a:lnTo>
                <a:lnTo>
                  <a:pt x="85195" y="1425417"/>
                </a:lnTo>
                <a:close/>
              </a:path>
              <a:path w="554354" h="1493520">
                <a:moveTo>
                  <a:pt x="516000" y="0"/>
                </a:moveTo>
                <a:lnTo>
                  <a:pt x="515225" y="67309"/>
                </a:lnTo>
                <a:lnTo>
                  <a:pt x="512952" y="133222"/>
                </a:lnTo>
                <a:lnTo>
                  <a:pt x="509142" y="199262"/>
                </a:lnTo>
                <a:lnTo>
                  <a:pt x="504063" y="265048"/>
                </a:lnTo>
                <a:lnTo>
                  <a:pt x="497459" y="330072"/>
                </a:lnTo>
                <a:lnTo>
                  <a:pt x="489585" y="394715"/>
                </a:lnTo>
                <a:lnTo>
                  <a:pt x="480567" y="458342"/>
                </a:lnTo>
                <a:lnTo>
                  <a:pt x="470153" y="521207"/>
                </a:lnTo>
                <a:lnTo>
                  <a:pt x="458724" y="583056"/>
                </a:lnTo>
                <a:lnTo>
                  <a:pt x="446150" y="643635"/>
                </a:lnTo>
                <a:lnTo>
                  <a:pt x="432562" y="702944"/>
                </a:lnTo>
                <a:lnTo>
                  <a:pt x="417829" y="760729"/>
                </a:lnTo>
                <a:lnTo>
                  <a:pt x="402209" y="817117"/>
                </a:lnTo>
                <a:lnTo>
                  <a:pt x="385572" y="871600"/>
                </a:lnTo>
                <a:lnTo>
                  <a:pt x="368173" y="924305"/>
                </a:lnTo>
                <a:lnTo>
                  <a:pt x="349885" y="975105"/>
                </a:lnTo>
                <a:lnTo>
                  <a:pt x="330835" y="1023619"/>
                </a:lnTo>
                <a:lnTo>
                  <a:pt x="311276" y="1069847"/>
                </a:lnTo>
                <a:lnTo>
                  <a:pt x="290957" y="1113916"/>
                </a:lnTo>
                <a:lnTo>
                  <a:pt x="270001" y="1155318"/>
                </a:lnTo>
                <a:lnTo>
                  <a:pt x="248412" y="1194053"/>
                </a:lnTo>
                <a:lnTo>
                  <a:pt x="226440" y="1230121"/>
                </a:lnTo>
                <a:lnTo>
                  <a:pt x="204088" y="1263154"/>
                </a:lnTo>
                <a:lnTo>
                  <a:pt x="170052" y="1306944"/>
                </a:lnTo>
                <a:lnTo>
                  <a:pt x="135382" y="1343266"/>
                </a:lnTo>
                <a:lnTo>
                  <a:pt x="100711" y="1371815"/>
                </a:lnTo>
                <a:lnTo>
                  <a:pt x="77423" y="1386561"/>
                </a:lnTo>
                <a:lnTo>
                  <a:pt x="74040" y="1409674"/>
                </a:lnTo>
                <a:lnTo>
                  <a:pt x="85195" y="1425417"/>
                </a:lnTo>
                <a:lnTo>
                  <a:pt x="97282" y="1419148"/>
                </a:lnTo>
                <a:lnTo>
                  <a:pt x="110489" y="1411173"/>
                </a:lnTo>
                <a:lnTo>
                  <a:pt x="149351" y="1381975"/>
                </a:lnTo>
                <a:lnTo>
                  <a:pt x="187071" y="1345158"/>
                </a:lnTo>
                <a:lnTo>
                  <a:pt x="223520" y="1301127"/>
                </a:lnTo>
                <a:lnTo>
                  <a:pt x="247141" y="1267929"/>
                </a:lnTo>
                <a:lnTo>
                  <a:pt x="270383" y="1231899"/>
                </a:lnTo>
                <a:lnTo>
                  <a:pt x="292735" y="1193164"/>
                </a:lnTo>
                <a:lnTo>
                  <a:pt x="314578" y="1151762"/>
                </a:lnTo>
                <a:lnTo>
                  <a:pt x="335914" y="1107820"/>
                </a:lnTo>
                <a:lnTo>
                  <a:pt x="356362" y="1061592"/>
                </a:lnTo>
                <a:lnTo>
                  <a:pt x="385825" y="987932"/>
                </a:lnTo>
                <a:lnTo>
                  <a:pt x="404367" y="936243"/>
                </a:lnTo>
                <a:lnTo>
                  <a:pt x="422148" y="882649"/>
                </a:lnTo>
                <a:lnTo>
                  <a:pt x="438912" y="827277"/>
                </a:lnTo>
                <a:lnTo>
                  <a:pt x="454660" y="770127"/>
                </a:lnTo>
                <a:lnTo>
                  <a:pt x="469646" y="711453"/>
                </a:lnTo>
                <a:lnTo>
                  <a:pt x="483488" y="651382"/>
                </a:lnTo>
                <a:lnTo>
                  <a:pt x="496188" y="590041"/>
                </a:lnTo>
                <a:lnTo>
                  <a:pt x="507873" y="527430"/>
                </a:lnTo>
                <a:lnTo>
                  <a:pt x="518287" y="463803"/>
                </a:lnTo>
                <a:lnTo>
                  <a:pt x="527430" y="399287"/>
                </a:lnTo>
                <a:lnTo>
                  <a:pt x="535432" y="333882"/>
                </a:lnTo>
                <a:lnTo>
                  <a:pt x="542036" y="267969"/>
                </a:lnTo>
                <a:lnTo>
                  <a:pt x="547242" y="201421"/>
                </a:lnTo>
                <a:lnTo>
                  <a:pt x="551052" y="134492"/>
                </a:lnTo>
                <a:lnTo>
                  <a:pt x="553343" y="66928"/>
                </a:lnTo>
                <a:lnTo>
                  <a:pt x="554101" y="507"/>
                </a:lnTo>
                <a:lnTo>
                  <a:pt x="516000" y="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067050" y="2774949"/>
            <a:ext cx="1228724" cy="6445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08113" y="2800350"/>
            <a:ext cx="1036108" cy="523346"/>
          </a:xfrm>
          <a:custGeom>
            <a:avLst/>
            <a:gdLst/>
            <a:ahLst/>
            <a:cxnLst/>
            <a:rect l="l" t="t" r="r" b="b"/>
            <a:pathLst>
              <a:path w="1243329" h="628014">
                <a:moveTo>
                  <a:pt x="1158949" y="552579"/>
                </a:moveTo>
                <a:lnTo>
                  <a:pt x="1125727" y="627887"/>
                </a:lnTo>
                <a:lnTo>
                  <a:pt x="1222126" y="552957"/>
                </a:lnTo>
                <a:lnTo>
                  <a:pt x="1165987" y="552957"/>
                </a:lnTo>
                <a:lnTo>
                  <a:pt x="1158949" y="552579"/>
                </a:lnTo>
                <a:close/>
              </a:path>
              <a:path w="1243329" h="628014">
                <a:moveTo>
                  <a:pt x="1167125" y="534045"/>
                </a:moveTo>
                <a:lnTo>
                  <a:pt x="1158949" y="552579"/>
                </a:lnTo>
                <a:lnTo>
                  <a:pt x="1165987" y="552957"/>
                </a:lnTo>
                <a:lnTo>
                  <a:pt x="1167125" y="534045"/>
                </a:lnTo>
                <a:close/>
              </a:path>
              <a:path w="1243329" h="628014">
                <a:moveTo>
                  <a:pt x="1132331" y="437514"/>
                </a:moveTo>
                <a:lnTo>
                  <a:pt x="1160088" y="514503"/>
                </a:lnTo>
                <a:lnTo>
                  <a:pt x="1168273" y="514984"/>
                </a:lnTo>
                <a:lnTo>
                  <a:pt x="1165987" y="552957"/>
                </a:lnTo>
                <a:lnTo>
                  <a:pt x="1222126" y="552957"/>
                </a:lnTo>
                <a:lnTo>
                  <a:pt x="1243202" y="536575"/>
                </a:lnTo>
                <a:lnTo>
                  <a:pt x="1132331" y="437514"/>
                </a:lnTo>
                <a:close/>
              </a:path>
              <a:path w="1243329" h="628014">
                <a:moveTo>
                  <a:pt x="508" y="0"/>
                </a:moveTo>
                <a:lnTo>
                  <a:pt x="0" y="38100"/>
                </a:lnTo>
                <a:lnTo>
                  <a:pt x="29083" y="38480"/>
                </a:lnTo>
                <a:lnTo>
                  <a:pt x="57530" y="39624"/>
                </a:lnTo>
                <a:lnTo>
                  <a:pt x="114173" y="43814"/>
                </a:lnTo>
                <a:lnTo>
                  <a:pt x="169925" y="50672"/>
                </a:lnTo>
                <a:lnTo>
                  <a:pt x="224409" y="60070"/>
                </a:lnTo>
                <a:lnTo>
                  <a:pt x="277113" y="71627"/>
                </a:lnTo>
                <a:lnTo>
                  <a:pt x="327278" y="85216"/>
                </a:lnTo>
                <a:lnTo>
                  <a:pt x="374903" y="100583"/>
                </a:lnTo>
                <a:lnTo>
                  <a:pt x="419100" y="117601"/>
                </a:lnTo>
                <a:lnTo>
                  <a:pt x="459739" y="136143"/>
                </a:lnTo>
                <a:lnTo>
                  <a:pt x="496062" y="155701"/>
                </a:lnTo>
                <a:lnTo>
                  <a:pt x="541654" y="186816"/>
                </a:lnTo>
                <a:lnTo>
                  <a:pt x="575055" y="218693"/>
                </a:lnTo>
                <a:lnTo>
                  <a:pt x="598297" y="259968"/>
                </a:lnTo>
                <a:lnTo>
                  <a:pt x="600837" y="279400"/>
                </a:lnTo>
                <a:lnTo>
                  <a:pt x="601726" y="291338"/>
                </a:lnTo>
                <a:lnTo>
                  <a:pt x="601726" y="292226"/>
                </a:lnTo>
                <a:lnTo>
                  <a:pt x="601979" y="293242"/>
                </a:lnTo>
                <a:lnTo>
                  <a:pt x="602106" y="294131"/>
                </a:lnTo>
                <a:lnTo>
                  <a:pt x="616838" y="334644"/>
                </a:lnTo>
                <a:lnTo>
                  <a:pt x="647318" y="374268"/>
                </a:lnTo>
                <a:lnTo>
                  <a:pt x="690244" y="410463"/>
                </a:lnTo>
                <a:lnTo>
                  <a:pt x="725042" y="432815"/>
                </a:lnTo>
                <a:lnTo>
                  <a:pt x="764031" y="453770"/>
                </a:lnTo>
                <a:lnTo>
                  <a:pt x="807085" y="473201"/>
                </a:lnTo>
                <a:lnTo>
                  <a:pt x="853693" y="491108"/>
                </a:lnTo>
                <a:lnTo>
                  <a:pt x="903477" y="506983"/>
                </a:lnTo>
                <a:lnTo>
                  <a:pt x="955801" y="521080"/>
                </a:lnTo>
                <a:lnTo>
                  <a:pt x="1010285" y="533018"/>
                </a:lnTo>
                <a:lnTo>
                  <a:pt x="1067053" y="542670"/>
                </a:lnTo>
                <a:lnTo>
                  <a:pt x="1124839" y="549782"/>
                </a:lnTo>
                <a:lnTo>
                  <a:pt x="1158949" y="552579"/>
                </a:lnTo>
                <a:lnTo>
                  <a:pt x="1167126" y="534025"/>
                </a:lnTo>
                <a:lnTo>
                  <a:pt x="1160088" y="514503"/>
                </a:lnTo>
                <a:lnTo>
                  <a:pt x="1157477" y="514350"/>
                </a:lnTo>
                <a:lnTo>
                  <a:pt x="1129029" y="511937"/>
                </a:lnTo>
                <a:lnTo>
                  <a:pt x="1073023" y="505078"/>
                </a:lnTo>
                <a:lnTo>
                  <a:pt x="1018413" y="495680"/>
                </a:lnTo>
                <a:lnTo>
                  <a:pt x="965326" y="484124"/>
                </a:lnTo>
                <a:lnTo>
                  <a:pt x="914653" y="470662"/>
                </a:lnTo>
                <a:lnTo>
                  <a:pt x="866901" y="455294"/>
                </a:lnTo>
                <a:lnTo>
                  <a:pt x="822198" y="438276"/>
                </a:lnTo>
                <a:lnTo>
                  <a:pt x="781430" y="419862"/>
                </a:lnTo>
                <a:lnTo>
                  <a:pt x="744854" y="400303"/>
                </a:lnTo>
                <a:lnTo>
                  <a:pt x="699135" y="369569"/>
                </a:lnTo>
                <a:lnTo>
                  <a:pt x="665734" y="338074"/>
                </a:lnTo>
                <a:lnTo>
                  <a:pt x="641985" y="297814"/>
                </a:lnTo>
                <a:lnTo>
                  <a:pt x="639935" y="288543"/>
                </a:lnTo>
                <a:lnTo>
                  <a:pt x="639699" y="288543"/>
                </a:lnTo>
                <a:lnTo>
                  <a:pt x="639317" y="285750"/>
                </a:lnTo>
                <a:lnTo>
                  <a:pt x="639495" y="285750"/>
                </a:lnTo>
                <a:lnTo>
                  <a:pt x="638810" y="276351"/>
                </a:lnTo>
                <a:lnTo>
                  <a:pt x="629030" y="233044"/>
                </a:lnTo>
                <a:lnTo>
                  <a:pt x="603250" y="193166"/>
                </a:lnTo>
                <a:lnTo>
                  <a:pt x="564641" y="156337"/>
                </a:lnTo>
                <a:lnTo>
                  <a:pt x="532511" y="133350"/>
                </a:lnTo>
                <a:lnTo>
                  <a:pt x="496062" y="112013"/>
                </a:lnTo>
                <a:lnTo>
                  <a:pt x="455167" y="91820"/>
                </a:lnTo>
                <a:lnTo>
                  <a:pt x="410717" y="73151"/>
                </a:lnTo>
                <a:lnTo>
                  <a:pt x="362712" y="56260"/>
                </a:lnTo>
                <a:lnTo>
                  <a:pt x="311912" y="41275"/>
                </a:lnTo>
                <a:lnTo>
                  <a:pt x="231266" y="22605"/>
                </a:lnTo>
                <a:lnTo>
                  <a:pt x="175005" y="12953"/>
                </a:lnTo>
                <a:lnTo>
                  <a:pt x="117475" y="5841"/>
                </a:lnTo>
                <a:lnTo>
                  <a:pt x="59054" y="1524"/>
                </a:lnTo>
                <a:lnTo>
                  <a:pt x="29590" y="380"/>
                </a:lnTo>
                <a:lnTo>
                  <a:pt x="508" y="0"/>
                </a:lnTo>
                <a:close/>
              </a:path>
              <a:path w="1243329" h="628014">
                <a:moveTo>
                  <a:pt x="1160088" y="514503"/>
                </a:moveTo>
                <a:lnTo>
                  <a:pt x="1167126" y="534025"/>
                </a:lnTo>
                <a:lnTo>
                  <a:pt x="1168273" y="514984"/>
                </a:lnTo>
                <a:lnTo>
                  <a:pt x="1160088" y="514503"/>
                </a:lnTo>
                <a:close/>
              </a:path>
              <a:path w="1243329" h="628014">
                <a:moveTo>
                  <a:pt x="639317" y="285750"/>
                </a:moveTo>
                <a:lnTo>
                  <a:pt x="639699" y="288543"/>
                </a:lnTo>
                <a:lnTo>
                  <a:pt x="639582" y="286946"/>
                </a:lnTo>
                <a:lnTo>
                  <a:pt x="639317" y="285750"/>
                </a:lnTo>
                <a:close/>
              </a:path>
              <a:path w="1243329" h="628014">
                <a:moveTo>
                  <a:pt x="639582" y="286946"/>
                </a:moveTo>
                <a:lnTo>
                  <a:pt x="639699" y="288543"/>
                </a:lnTo>
                <a:lnTo>
                  <a:pt x="639935" y="288543"/>
                </a:lnTo>
                <a:lnTo>
                  <a:pt x="639582" y="286946"/>
                </a:lnTo>
                <a:close/>
              </a:path>
              <a:path w="1243329" h="628014">
                <a:moveTo>
                  <a:pt x="639495" y="285750"/>
                </a:moveTo>
                <a:lnTo>
                  <a:pt x="639317" y="285750"/>
                </a:lnTo>
                <a:lnTo>
                  <a:pt x="639582" y="286946"/>
                </a:lnTo>
                <a:lnTo>
                  <a:pt x="639495" y="28575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6827" y="4532789"/>
            <a:ext cx="664961" cy="18441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7649" y="2222500"/>
            <a:ext cx="958850" cy="1117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79650" y="2819400"/>
            <a:ext cx="444499" cy="3301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660649" y="2559050"/>
            <a:ext cx="469900" cy="3810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43050" y="2133600"/>
            <a:ext cx="444500" cy="3301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962150" y="2082800"/>
            <a:ext cx="463549" cy="3810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65601" y="2825751"/>
            <a:ext cx="469899" cy="3746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22799" y="2851150"/>
            <a:ext cx="444500" cy="3301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365501" y="2038350"/>
            <a:ext cx="469899" cy="3746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933701" y="2089151"/>
            <a:ext cx="438149" cy="3301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505701" y="2038350"/>
            <a:ext cx="469899" cy="3746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92950" y="2063750"/>
            <a:ext cx="444500" cy="3238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67701" y="2705101"/>
            <a:ext cx="469899" cy="3746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616950" y="2940051"/>
            <a:ext cx="444500" cy="3301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22951" y="2489199"/>
            <a:ext cx="469899" cy="3810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78450" y="2463800"/>
            <a:ext cx="444500" cy="3238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9501" y="3517899"/>
            <a:ext cx="469899" cy="374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092950" y="3397251"/>
            <a:ext cx="444500" cy="3238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26350" y="4984750"/>
            <a:ext cx="469899" cy="374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72349" y="4800600"/>
            <a:ext cx="444500" cy="3302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591300" y="4552950"/>
            <a:ext cx="469899" cy="374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324599" y="4368800"/>
            <a:ext cx="444500" cy="3238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238751" y="3771899"/>
            <a:ext cx="469899" cy="374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806950" y="3797300"/>
            <a:ext cx="444500" cy="3238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19650" y="4686300"/>
            <a:ext cx="469899" cy="3746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489451" y="4552950"/>
            <a:ext cx="438149" cy="3238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32251" y="4102100"/>
            <a:ext cx="469899" cy="374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81399" y="4108451"/>
            <a:ext cx="444500" cy="3301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940050" y="3498850"/>
            <a:ext cx="469899" cy="374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495550" y="3511551"/>
            <a:ext cx="444500" cy="3238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286001" y="4832350"/>
            <a:ext cx="469899" cy="3810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981199" y="4692650"/>
            <a:ext cx="444500" cy="3238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450975" y="1762125"/>
            <a:ext cx="1588" cy="3713163"/>
          </a:xfrm>
          <a:custGeom>
            <a:avLst/>
            <a:gdLst/>
            <a:ahLst/>
            <a:cxnLst/>
            <a:rect l="l" t="t" r="r" b="b"/>
            <a:pathLst>
              <a:path w="1905" h="4455795">
                <a:moveTo>
                  <a:pt x="1650" y="0"/>
                </a:moveTo>
                <a:lnTo>
                  <a:pt x="0" y="4455756"/>
                </a:lnTo>
              </a:path>
            </a:pathLst>
          </a:custGeom>
          <a:ln w="22860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210300" y="3092449"/>
            <a:ext cx="469899" cy="374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623050" y="2927350"/>
            <a:ext cx="438149" cy="3238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90481" y="3606799"/>
            <a:ext cx="1076343" cy="5556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14300" y="4212695"/>
            <a:ext cx="1225550" cy="0"/>
          </a:xfrm>
          <a:custGeom>
            <a:avLst/>
            <a:gdLst/>
            <a:ahLst/>
            <a:cxnLst/>
            <a:rect l="l" t="t" r="r" b="b"/>
            <a:pathLst>
              <a:path w="1470660">
                <a:moveTo>
                  <a:pt x="0" y="0"/>
                </a:moveTo>
                <a:lnTo>
                  <a:pt x="147066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37160" y="3582459"/>
            <a:ext cx="0" cy="607483"/>
          </a:xfrm>
          <a:custGeom>
            <a:avLst/>
            <a:gdLst/>
            <a:ahLst/>
            <a:cxnLst/>
            <a:rect l="l" t="t" r="r" b="b"/>
            <a:pathLst>
              <a:path h="728979">
                <a:moveTo>
                  <a:pt x="0" y="0"/>
                </a:moveTo>
                <a:lnTo>
                  <a:pt x="0" y="728979"/>
                </a:lnTo>
              </a:path>
            </a:pathLst>
          </a:custGeom>
          <a:ln w="548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14300" y="3559704"/>
            <a:ext cx="1225550" cy="0"/>
          </a:xfrm>
          <a:custGeom>
            <a:avLst/>
            <a:gdLst/>
            <a:ahLst/>
            <a:cxnLst/>
            <a:rect l="l" t="t" r="r" b="b"/>
            <a:pathLst>
              <a:path w="1470660">
                <a:moveTo>
                  <a:pt x="0" y="0"/>
                </a:moveTo>
                <a:lnTo>
                  <a:pt x="1470660" y="0"/>
                </a:lnTo>
              </a:path>
            </a:pathLst>
          </a:custGeom>
          <a:ln w="546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316990" y="3582669"/>
            <a:ext cx="0" cy="607483"/>
          </a:xfrm>
          <a:custGeom>
            <a:avLst/>
            <a:gdLst/>
            <a:ahLst/>
            <a:cxnLst/>
            <a:rect l="l" t="t" r="r" b="b"/>
            <a:pathLst>
              <a:path h="728979">
                <a:moveTo>
                  <a:pt x="0" y="0"/>
                </a:moveTo>
                <a:lnTo>
                  <a:pt x="0" y="728472"/>
                </a:lnTo>
              </a:path>
            </a:pathLst>
          </a:custGeom>
          <a:ln w="548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75259" y="4166658"/>
            <a:ext cx="1103842" cy="0"/>
          </a:xfrm>
          <a:custGeom>
            <a:avLst/>
            <a:gdLst/>
            <a:ahLst/>
            <a:cxnLst/>
            <a:rect l="l" t="t" r="r" b="b"/>
            <a:pathLst>
              <a:path w="1324610">
                <a:moveTo>
                  <a:pt x="0" y="0"/>
                </a:moveTo>
                <a:lnTo>
                  <a:pt x="1324356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82880" y="3613149"/>
            <a:ext cx="0" cy="546100"/>
          </a:xfrm>
          <a:custGeom>
            <a:avLst/>
            <a:gdLst/>
            <a:ahLst/>
            <a:cxnLst/>
            <a:rect l="l" t="t" r="r" b="b"/>
            <a:pathLst>
              <a:path h="655320">
                <a:moveTo>
                  <a:pt x="0" y="0"/>
                </a:moveTo>
                <a:lnTo>
                  <a:pt x="0" y="65532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75259" y="3605742"/>
            <a:ext cx="1103842" cy="0"/>
          </a:xfrm>
          <a:custGeom>
            <a:avLst/>
            <a:gdLst/>
            <a:ahLst/>
            <a:cxnLst/>
            <a:rect l="l" t="t" r="r" b="b"/>
            <a:pathLst>
              <a:path w="1324610">
                <a:moveTo>
                  <a:pt x="0" y="0"/>
                </a:moveTo>
                <a:lnTo>
                  <a:pt x="1324356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71270" y="3613149"/>
            <a:ext cx="0" cy="546100"/>
          </a:xfrm>
          <a:custGeom>
            <a:avLst/>
            <a:gdLst/>
            <a:ahLst/>
            <a:cxnLst/>
            <a:rect l="l" t="t" r="r" b="b"/>
            <a:pathLst>
              <a:path h="655320">
                <a:moveTo>
                  <a:pt x="0" y="0"/>
                </a:moveTo>
                <a:lnTo>
                  <a:pt x="0" y="65532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22313" y="4406900"/>
            <a:ext cx="5424862" cy="132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73B9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16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32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49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6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all" spc="0" normalizeH="0" baseline="0" noProof="0" dirty="0">
                <a:ln>
                  <a:noFill/>
                </a:ln>
                <a:solidFill>
                  <a:srgbClr val="73B900"/>
                </a:solidFill>
                <a:effectLst/>
                <a:uLnTx/>
                <a:uFillTx/>
                <a:latin typeface="Trebuchet MS" pitchFamily="34" charset="0"/>
              </a:rPr>
              <a:t>Introducing Threads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399157" y="1512905"/>
            <a:ext cx="3046" cy="3514717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6402203" y="149640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4376977" y="1688760"/>
            <a:ext cx="2025225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59" name="AutoShape 14"/>
          <p:cNvSpPr>
            <a:spLocks noChangeArrowheads="1"/>
          </p:cNvSpPr>
          <p:nvPr/>
        </p:nvSpPr>
        <p:spPr bwMode="ltGray">
          <a:xfrm>
            <a:off x="6739740" y="1296401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Heterogeneous Computing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 </a:t>
            </a:r>
          </a:p>
        </p:txBody>
      </p:sp>
      <p:sp>
        <p:nvSpPr>
          <p:cNvPr id="60" name="AutoShape 14"/>
          <p:cNvSpPr>
            <a:spLocks noChangeArrowheads="1"/>
          </p:cNvSpPr>
          <p:nvPr/>
        </p:nvSpPr>
        <p:spPr bwMode="ltGray">
          <a:xfrm>
            <a:off x="6739740" y="1737803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Blocks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auto">
          <a:xfrm>
            <a:off x="6739740" y="2179206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Threads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2" name="AutoShape 14"/>
          <p:cNvSpPr>
            <a:spLocks noChangeArrowheads="1"/>
          </p:cNvSpPr>
          <p:nvPr/>
        </p:nvSpPr>
        <p:spPr bwMode="ltGray">
          <a:xfrm>
            <a:off x="6739740" y="2620608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Indexing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3" name="AutoShape 14"/>
          <p:cNvSpPr>
            <a:spLocks noChangeArrowheads="1"/>
          </p:cNvSpPr>
          <p:nvPr/>
        </p:nvSpPr>
        <p:spPr bwMode="ltGray">
          <a:xfrm>
            <a:off x="6739740" y="3062010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Shared memory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4" name="AutoShape 14"/>
          <p:cNvSpPr>
            <a:spLocks noChangeArrowheads="1"/>
          </p:cNvSpPr>
          <p:nvPr/>
        </p:nvSpPr>
        <p:spPr bwMode="ltGray">
          <a:xfrm>
            <a:off x="6739740" y="3503412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__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syncthreads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()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5" name="AutoShape 14"/>
          <p:cNvSpPr>
            <a:spLocks noChangeArrowheads="1"/>
          </p:cNvSpPr>
          <p:nvPr/>
        </p:nvSpPr>
        <p:spPr bwMode="ltGray">
          <a:xfrm>
            <a:off x="6739740" y="3944814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Asynchronous operation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AutoShape 14"/>
          <p:cNvSpPr>
            <a:spLocks noChangeArrowheads="1"/>
          </p:cNvSpPr>
          <p:nvPr/>
        </p:nvSpPr>
        <p:spPr bwMode="ltGray">
          <a:xfrm>
            <a:off x="6739740" y="4386217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Handling errors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7" name="AutoShape 14"/>
          <p:cNvSpPr>
            <a:spLocks noChangeArrowheads="1"/>
          </p:cNvSpPr>
          <p:nvPr/>
        </p:nvSpPr>
        <p:spPr bwMode="ltGray">
          <a:xfrm>
            <a:off x="6739740" y="4827621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Managing devices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4301970" y="1231695"/>
            <a:ext cx="1681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8AAD00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rPr>
              <a:t>CONCEPTS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6400980" y="2379206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>
            <a:off x="6402203" y="195285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>
            <a:off x="6400979" y="2820608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6402203" y="3262010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402203" y="3703412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6402203" y="414481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6402203" y="4586217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6402203" y="502762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596609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CUDA Threads</a:t>
            </a:r>
            <a:endParaRPr lang="en-GB" sz="2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9292" y="1599848"/>
            <a:ext cx="8884708" cy="2308930"/>
          </a:xfrm>
        </p:spPr>
        <p:txBody>
          <a:bodyPr>
            <a:normAutofit fontScale="92500"/>
          </a:bodyPr>
          <a:lstStyle/>
          <a:p>
            <a:pPr lvl="0"/>
            <a:r>
              <a:rPr lang="en-GB" dirty="0"/>
              <a:t>Terminology: a block can be split into parallel </a:t>
            </a:r>
            <a:r>
              <a:rPr lang="en-GB" dirty="0">
                <a:solidFill>
                  <a:schemeClr val="accent6"/>
                </a:solidFill>
              </a:rPr>
              <a:t>threads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r>
              <a:rPr lang="en-GB" dirty="0"/>
              <a:t>Let’s change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dirty="0"/>
              <a:t> to use parallel </a:t>
            </a:r>
            <a:r>
              <a:rPr lang="en-GB" i="1" dirty="0"/>
              <a:t>threads</a:t>
            </a:r>
            <a:r>
              <a:rPr lang="en-GB" dirty="0"/>
              <a:t> instead of parallel </a:t>
            </a:r>
            <a:r>
              <a:rPr lang="en-GB" i="1" dirty="0"/>
              <a:t>blocks</a:t>
            </a:r>
            <a:endParaRPr lang="en-GB" sz="2000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292" y="4007556"/>
            <a:ext cx="8884708" cy="2308931"/>
          </a:xfrm>
        </p:spPr>
        <p:txBody>
          <a:bodyPr>
            <a:normAutofit fontScale="92500" lnSpcReduction="20000"/>
          </a:bodyPr>
          <a:lstStyle/>
          <a:p>
            <a:pPr marL="571454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We use 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dirty="0"/>
              <a:t> instead of 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endParaRPr lang="en-GB" sz="2000" b="1" dirty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dirty="0"/>
          </a:p>
          <a:p>
            <a:pPr lvl="0"/>
            <a:r>
              <a:rPr lang="en-GB" dirty="0"/>
              <a:t>Need to make one change in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GB" dirty="0"/>
              <a:t>…</a:t>
            </a:r>
          </a:p>
        </p:txBody>
      </p:sp>
      <p:sp>
        <p:nvSpPr>
          <p:cNvPr id="8" name="threadIdx"/>
          <p:cNvSpPr txBox="1"/>
          <p:nvPr/>
        </p:nvSpPr>
        <p:spPr bwMode="auto">
          <a:xfrm>
            <a:off x="701571" y="3713874"/>
            <a:ext cx="8325924" cy="10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 rtlCol="0">
            <a:spAutoFit/>
          </a:bodyPr>
          <a:lstStyle/>
          <a:p>
            <a:pPr lvl="0">
              <a:spcBef>
                <a:spcPct val="20000"/>
              </a:spcBef>
              <a:buSzPct val="100000"/>
            </a:pPr>
            <a:r>
              <a:rPr lang="en-GB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</a:t>
            </a:r>
            <a:r>
              <a:rPr lang="en-GB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*a,</a:t>
            </a:r>
            <a:r>
              <a:rPr lang="en-GB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*b,</a:t>
            </a:r>
            <a:r>
              <a:rPr lang="en-GB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 *c) {</a:t>
            </a:r>
          </a:p>
          <a:p>
            <a:pPr lvl="0">
              <a:spcBef>
                <a:spcPct val="20000"/>
              </a:spcBef>
              <a:buSzPct val="100000"/>
            </a:pPr>
            <a:r>
              <a:rPr lang="en-GB" b="1" kern="0" dirty="0">
                <a:latin typeface="Courier New" pitchFamily="49" charset="0"/>
                <a:cs typeface="Courier New" pitchFamily="49" charset="0"/>
              </a:rPr>
              <a:t>    c[</a:t>
            </a:r>
            <a:r>
              <a:rPr lang="en-GB" b="1" kern="0" dirty="0" err="1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GB" b="1" kern="0" dirty="0" err="1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] + b[</a:t>
            </a:r>
            <a:r>
              <a:rPr lang="en-GB" b="1" kern="0" dirty="0" err="1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lvl="0">
              <a:spcBef>
                <a:spcPct val="20000"/>
              </a:spcBef>
              <a:buSzPct val="100000"/>
            </a:pPr>
            <a:r>
              <a:rPr lang="en-GB" b="1" kern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9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212" y="473838"/>
            <a:ext cx="3420363" cy="688737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</a:pPr>
            <a:r>
              <a:rPr spc="-5" dirty="0"/>
              <a:t>CUDA</a:t>
            </a:r>
            <a:r>
              <a:rPr spc="-340" dirty="0"/>
              <a:t> </a:t>
            </a:r>
            <a:r>
              <a:rPr spc="-9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6474" y="1418209"/>
            <a:ext cx="7048020" cy="1083407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31287" rIns="0" bIns="0" rtlCol="0">
            <a:spAutoFit/>
          </a:bodyPr>
          <a:lstStyle/>
          <a:p>
            <a:pPr marL="165836">
              <a:lnSpc>
                <a:spcPts val="1904"/>
              </a:lnSpc>
              <a:spcBef>
                <a:spcPts val="1034"/>
              </a:spcBef>
              <a:tabLst>
                <a:tab pos="414013" algn="l"/>
                <a:tab pos="1457971" algn="l"/>
                <a:tab pos="3647807" algn="l"/>
                <a:tab pos="4642821" algn="l"/>
              </a:tabLst>
            </a:pPr>
            <a:r>
              <a:rPr sz="1632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32" b="1" spc="-5" dirty="0">
                <a:latin typeface="Courier New"/>
                <a:cs typeface="Courier New"/>
              </a:rPr>
              <a:t>global</a:t>
            </a:r>
            <a:r>
              <a:rPr sz="1632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632" b="1" spc="-5" dirty="0">
                <a:latin typeface="Courier New"/>
                <a:cs typeface="Courier New"/>
              </a:rPr>
              <a:t>void</a:t>
            </a:r>
            <a:r>
              <a:rPr sz="1632" b="1" dirty="0">
                <a:latin typeface="Courier New"/>
                <a:cs typeface="Courier New"/>
              </a:rPr>
              <a:t> </a:t>
            </a:r>
            <a:r>
              <a:rPr sz="1632" spc="-5" dirty="0">
                <a:latin typeface="Courier New"/>
                <a:cs typeface="Courier New"/>
              </a:rPr>
              <a:t>add(</a:t>
            </a:r>
            <a:r>
              <a:rPr sz="1632" b="1" spc="-5" dirty="0">
                <a:latin typeface="Courier New"/>
                <a:cs typeface="Courier New"/>
              </a:rPr>
              <a:t>int</a:t>
            </a:r>
            <a:r>
              <a:rPr sz="1632" b="1" dirty="0">
                <a:latin typeface="Courier New"/>
                <a:cs typeface="Courier New"/>
              </a:rPr>
              <a:t> </a:t>
            </a:r>
            <a:r>
              <a:rPr sz="1632" spc="-5" dirty="0">
                <a:latin typeface="Courier New"/>
                <a:cs typeface="Courier New"/>
              </a:rPr>
              <a:t>*a,	</a:t>
            </a:r>
            <a:r>
              <a:rPr sz="1632" b="1" spc="-5" dirty="0">
                <a:latin typeface="Courier New"/>
                <a:cs typeface="Courier New"/>
              </a:rPr>
              <a:t>int</a:t>
            </a:r>
            <a:r>
              <a:rPr sz="1632" b="1" dirty="0">
                <a:latin typeface="Courier New"/>
                <a:cs typeface="Courier New"/>
              </a:rPr>
              <a:t> </a:t>
            </a:r>
            <a:r>
              <a:rPr sz="1632" spc="-5" dirty="0">
                <a:latin typeface="Courier New"/>
                <a:cs typeface="Courier New"/>
              </a:rPr>
              <a:t>*b,	</a:t>
            </a:r>
            <a:r>
              <a:rPr sz="1632" b="1" spc="-5" dirty="0">
                <a:latin typeface="Courier New"/>
                <a:cs typeface="Courier New"/>
              </a:rPr>
              <a:t>int</a:t>
            </a:r>
            <a:r>
              <a:rPr sz="1632" b="1" spc="-9" dirty="0">
                <a:latin typeface="Courier New"/>
                <a:cs typeface="Courier New"/>
              </a:rPr>
              <a:t> </a:t>
            </a:r>
            <a:r>
              <a:rPr sz="1632" spc="-5" dirty="0">
                <a:latin typeface="Courier New"/>
                <a:cs typeface="Courier New"/>
              </a:rPr>
              <a:t>*c)</a:t>
            </a:r>
            <a:endParaRPr sz="1632">
              <a:latin typeface="Courier New"/>
              <a:cs typeface="Courier New"/>
            </a:endParaRPr>
          </a:p>
          <a:p>
            <a:pPr marL="165836">
              <a:lnSpc>
                <a:spcPts val="1849"/>
              </a:lnSpc>
            </a:pPr>
            <a:r>
              <a:rPr sz="1632" dirty="0">
                <a:latin typeface="Courier New"/>
                <a:cs typeface="Courier New"/>
              </a:rPr>
              <a:t>{</a:t>
            </a:r>
            <a:endParaRPr sz="1632">
              <a:latin typeface="Courier New"/>
              <a:cs typeface="Courier New"/>
            </a:endParaRPr>
          </a:p>
          <a:p>
            <a:pPr marL="580425">
              <a:lnSpc>
                <a:spcPts val="1849"/>
              </a:lnSpc>
            </a:pPr>
            <a:r>
              <a:rPr sz="1632" spc="-5" dirty="0">
                <a:latin typeface="Courier New"/>
                <a:cs typeface="Courier New"/>
              </a:rPr>
              <a:t>c[</a:t>
            </a:r>
            <a:r>
              <a:rPr sz="1632" b="1" spc="-5" dirty="0">
                <a:solidFill>
                  <a:srgbClr val="FF3333"/>
                </a:solidFill>
                <a:latin typeface="Courier New"/>
                <a:cs typeface="Courier New"/>
              </a:rPr>
              <a:t>threadIdx.x</a:t>
            </a:r>
            <a:r>
              <a:rPr sz="1632" spc="-5" dirty="0">
                <a:latin typeface="Courier New"/>
                <a:cs typeface="Courier New"/>
              </a:rPr>
              <a:t>] </a:t>
            </a:r>
            <a:r>
              <a:rPr sz="1632" dirty="0">
                <a:latin typeface="Courier New"/>
                <a:cs typeface="Courier New"/>
              </a:rPr>
              <a:t>= </a:t>
            </a:r>
            <a:r>
              <a:rPr sz="1632" spc="-5" dirty="0">
                <a:latin typeface="Courier New"/>
                <a:cs typeface="Courier New"/>
              </a:rPr>
              <a:t>a[</a:t>
            </a:r>
            <a:r>
              <a:rPr sz="1632" b="1" spc="-5" dirty="0">
                <a:solidFill>
                  <a:srgbClr val="FF3333"/>
                </a:solidFill>
                <a:latin typeface="Courier New"/>
                <a:cs typeface="Courier New"/>
              </a:rPr>
              <a:t>threadIdx.x</a:t>
            </a:r>
            <a:r>
              <a:rPr sz="1632" spc="-5" dirty="0">
                <a:latin typeface="Courier New"/>
                <a:cs typeface="Courier New"/>
              </a:rPr>
              <a:t>] </a:t>
            </a:r>
            <a:r>
              <a:rPr sz="1632" dirty="0">
                <a:latin typeface="Courier New"/>
                <a:cs typeface="Courier New"/>
              </a:rPr>
              <a:t>+</a:t>
            </a:r>
            <a:r>
              <a:rPr sz="1632" spc="-50" dirty="0">
                <a:latin typeface="Courier New"/>
                <a:cs typeface="Courier New"/>
              </a:rPr>
              <a:t> </a:t>
            </a:r>
            <a:r>
              <a:rPr sz="1632" spc="-5" dirty="0">
                <a:latin typeface="Courier New"/>
                <a:cs typeface="Courier New"/>
              </a:rPr>
              <a:t>b[</a:t>
            </a:r>
            <a:r>
              <a:rPr sz="1632" b="1" spc="-5" dirty="0">
                <a:solidFill>
                  <a:srgbClr val="FF3333"/>
                </a:solidFill>
                <a:latin typeface="Courier New"/>
                <a:cs typeface="Courier New"/>
              </a:rPr>
              <a:t>threadIdx.x</a:t>
            </a:r>
            <a:r>
              <a:rPr sz="1632" spc="-5" dirty="0">
                <a:latin typeface="Courier New"/>
                <a:cs typeface="Courier New"/>
              </a:rPr>
              <a:t>];</a:t>
            </a:r>
            <a:endParaRPr sz="1632">
              <a:latin typeface="Courier New"/>
              <a:cs typeface="Courier New"/>
            </a:endParaRPr>
          </a:p>
          <a:p>
            <a:pPr marL="165836">
              <a:lnSpc>
                <a:spcPts val="1904"/>
              </a:lnSpc>
            </a:pPr>
            <a:r>
              <a:rPr sz="1632" dirty="0">
                <a:latin typeface="Courier New"/>
                <a:cs typeface="Courier New"/>
              </a:rPr>
              <a:t>}</a:t>
            </a:r>
            <a:endParaRPr sz="1632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5653" y="3184820"/>
            <a:ext cx="5389662" cy="3241859"/>
          </a:xfrm>
          <a:custGeom>
            <a:avLst/>
            <a:gdLst/>
            <a:ahLst/>
            <a:cxnLst/>
            <a:rect l="l" t="t" r="r" b="b"/>
            <a:pathLst>
              <a:path w="5943600" h="3575050">
                <a:moveTo>
                  <a:pt x="5347970" y="0"/>
                </a:moveTo>
                <a:lnTo>
                  <a:pt x="595630" y="0"/>
                </a:lnTo>
                <a:lnTo>
                  <a:pt x="550909" y="2191"/>
                </a:lnTo>
                <a:lnTo>
                  <a:pt x="506429" y="8619"/>
                </a:lnTo>
                <a:lnTo>
                  <a:pt x="462411" y="19060"/>
                </a:lnTo>
                <a:lnTo>
                  <a:pt x="419079" y="33294"/>
                </a:lnTo>
                <a:lnTo>
                  <a:pt x="376654" y="51097"/>
                </a:lnTo>
                <a:lnTo>
                  <a:pt x="335357" y="72249"/>
                </a:lnTo>
                <a:lnTo>
                  <a:pt x="295411" y="96526"/>
                </a:lnTo>
                <a:lnTo>
                  <a:pt x="257037" y="123708"/>
                </a:lnTo>
                <a:lnTo>
                  <a:pt x="220458" y="153572"/>
                </a:lnTo>
                <a:lnTo>
                  <a:pt x="185896" y="185896"/>
                </a:lnTo>
                <a:lnTo>
                  <a:pt x="153572" y="220458"/>
                </a:lnTo>
                <a:lnTo>
                  <a:pt x="123708" y="257037"/>
                </a:lnTo>
                <a:lnTo>
                  <a:pt x="96526" y="295411"/>
                </a:lnTo>
                <a:lnTo>
                  <a:pt x="72249" y="335357"/>
                </a:lnTo>
                <a:lnTo>
                  <a:pt x="51097" y="376654"/>
                </a:lnTo>
                <a:lnTo>
                  <a:pt x="33294" y="419079"/>
                </a:lnTo>
                <a:lnTo>
                  <a:pt x="19060" y="462411"/>
                </a:lnTo>
                <a:lnTo>
                  <a:pt x="8619" y="506429"/>
                </a:lnTo>
                <a:lnTo>
                  <a:pt x="2191" y="550909"/>
                </a:lnTo>
                <a:lnTo>
                  <a:pt x="0" y="595629"/>
                </a:lnTo>
                <a:lnTo>
                  <a:pt x="0" y="2979420"/>
                </a:lnTo>
                <a:lnTo>
                  <a:pt x="2191" y="3024140"/>
                </a:lnTo>
                <a:lnTo>
                  <a:pt x="8619" y="3068620"/>
                </a:lnTo>
                <a:lnTo>
                  <a:pt x="19060" y="3112638"/>
                </a:lnTo>
                <a:lnTo>
                  <a:pt x="33294" y="3155970"/>
                </a:lnTo>
                <a:lnTo>
                  <a:pt x="51097" y="3198395"/>
                </a:lnTo>
                <a:lnTo>
                  <a:pt x="72249" y="3239692"/>
                </a:lnTo>
                <a:lnTo>
                  <a:pt x="96526" y="3279638"/>
                </a:lnTo>
                <a:lnTo>
                  <a:pt x="123708" y="3318012"/>
                </a:lnTo>
                <a:lnTo>
                  <a:pt x="153572" y="3354591"/>
                </a:lnTo>
                <a:lnTo>
                  <a:pt x="185896" y="3389153"/>
                </a:lnTo>
                <a:lnTo>
                  <a:pt x="220458" y="3421477"/>
                </a:lnTo>
                <a:lnTo>
                  <a:pt x="257037" y="3451341"/>
                </a:lnTo>
                <a:lnTo>
                  <a:pt x="295411" y="3478523"/>
                </a:lnTo>
                <a:lnTo>
                  <a:pt x="335357" y="3502800"/>
                </a:lnTo>
                <a:lnTo>
                  <a:pt x="376654" y="3523952"/>
                </a:lnTo>
                <a:lnTo>
                  <a:pt x="419079" y="3541755"/>
                </a:lnTo>
                <a:lnTo>
                  <a:pt x="462411" y="3555989"/>
                </a:lnTo>
                <a:lnTo>
                  <a:pt x="506429" y="3566430"/>
                </a:lnTo>
                <a:lnTo>
                  <a:pt x="550909" y="3572858"/>
                </a:lnTo>
                <a:lnTo>
                  <a:pt x="595630" y="3575050"/>
                </a:lnTo>
                <a:lnTo>
                  <a:pt x="5347970" y="3575050"/>
                </a:lnTo>
                <a:lnTo>
                  <a:pt x="5392690" y="3572858"/>
                </a:lnTo>
                <a:lnTo>
                  <a:pt x="5437170" y="3566430"/>
                </a:lnTo>
                <a:lnTo>
                  <a:pt x="5481188" y="3555989"/>
                </a:lnTo>
                <a:lnTo>
                  <a:pt x="5524520" y="3541755"/>
                </a:lnTo>
                <a:lnTo>
                  <a:pt x="5566945" y="3523952"/>
                </a:lnTo>
                <a:lnTo>
                  <a:pt x="5608242" y="3502800"/>
                </a:lnTo>
                <a:lnTo>
                  <a:pt x="5648188" y="3478523"/>
                </a:lnTo>
                <a:lnTo>
                  <a:pt x="5686562" y="3451341"/>
                </a:lnTo>
                <a:lnTo>
                  <a:pt x="5723141" y="3421477"/>
                </a:lnTo>
                <a:lnTo>
                  <a:pt x="5757703" y="3389153"/>
                </a:lnTo>
                <a:lnTo>
                  <a:pt x="5790027" y="3354591"/>
                </a:lnTo>
                <a:lnTo>
                  <a:pt x="5819891" y="3318012"/>
                </a:lnTo>
                <a:lnTo>
                  <a:pt x="5847073" y="3279638"/>
                </a:lnTo>
                <a:lnTo>
                  <a:pt x="5871350" y="3239692"/>
                </a:lnTo>
                <a:lnTo>
                  <a:pt x="5892502" y="3198395"/>
                </a:lnTo>
                <a:lnTo>
                  <a:pt x="5910305" y="3155970"/>
                </a:lnTo>
                <a:lnTo>
                  <a:pt x="5924539" y="3112638"/>
                </a:lnTo>
                <a:lnTo>
                  <a:pt x="5934980" y="3068620"/>
                </a:lnTo>
                <a:lnTo>
                  <a:pt x="5941408" y="3024140"/>
                </a:lnTo>
                <a:lnTo>
                  <a:pt x="5943600" y="2979420"/>
                </a:lnTo>
                <a:lnTo>
                  <a:pt x="5943600" y="595629"/>
                </a:lnTo>
                <a:lnTo>
                  <a:pt x="5941408" y="550909"/>
                </a:lnTo>
                <a:lnTo>
                  <a:pt x="5934980" y="506429"/>
                </a:lnTo>
                <a:lnTo>
                  <a:pt x="5924539" y="462411"/>
                </a:lnTo>
                <a:lnTo>
                  <a:pt x="5910305" y="419079"/>
                </a:lnTo>
                <a:lnTo>
                  <a:pt x="5892502" y="376654"/>
                </a:lnTo>
                <a:lnTo>
                  <a:pt x="5871350" y="335357"/>
                </a:lnTo>
                <a:lnTo>
                  <a:pt x="5847073" y="295411"/>
                </a:lnTo>
                <a:lnTo>
                  <a:pt x="5819891" y="257037"/>
                </a:lnTo>
                <a:lnTo>
                  <a:pt x="5790027" y="220458"/>
                </a:lnTo>
                <a:lnTo>
                  <a:pt x="5757703" y="185896"/>
                </a:lnTo>
                <a:lnTo>
                  <a:pt x="5723141" y="153572"/>
                </a:lnTo>
                <a:lnTo>
                  <a:pt x="5686562" y="123708"/>
                </a:lnTo>
                <a:lnTo>
                  <a:pt x="5648188" y="96526"/>
                </a:lnTo>
                <a:lnTo>
                  <a:pt x="5608242" y="72249"/>
                </a:lnTo>
                <a:lnTo>
                  <a:pt x="5566945" y="51097"/>
                </a:lnTo>
                <a:lnTo>
                  <a:pt x="5524520" y="33294"/>
                </a:lnTo>
                <a:lnTo>
                  <a:pt x="5481188" y="19060"/>
                </a:lnTo>
                <a:lnTo>
                  <a:pt x="5437170" y="8619"/>
                </a:lnTo>
                <a:lnTo>
                  <a:pt x="5392690" y="2191"/>
                </a:lnTo>
                <a:lnTo>
                  <a:pt x="534797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5653" y="3184820"/>
            <a:ext cx="5389662" cy="3241859"/>
          </a:xfrm>
          <a:custGeom>
            <a:avLst/>
            <a:gdLst/>
            <a:ahLst/>
            <a:cxnLst/>
            <a:rect l="l" t="t" r="r" b="b"/>
            <a:pathLst>
              <a:path w="5943600" h="3575050">
                <a:moveTo>
                  <a:pt x="595630" y="0"/>
                </a:moveTo>
                <a:lnTo>
                  <a:pt x="550909" y="2191"/>
                </a:lnTo>
                <a:lnTo>
                  <a:pt x="506429" y="8619"/>
                </a:lnTo>
                <a:lnTo>
                  <a:pt x="462411" y="19060"/>
                </a:lnTo>
                <a:lnTo>
                  <a:pt x="419079" y="33294"/>
                </a:lnTo>
                <a:lnTo>
                  <a:pt x="376654" y="51097"/>
                </a:lnTo>
                <a:lnTo>
                  <a:pt x="335357" y="72249"/>
                </a:lnTo>
                <a:lnTo>
                  <a:pt x="295411" y="96526"/>
                </a:lnTo>
                <a:lnTo>
                  <a:pt x="257037" y="123708"/>
                </a:lnTo>
                <a:lnTo>
                  <a:pt x="220458" y="153572"/>
                </a:lnTo>
                <a:lnTo>
                  <a:pt x="185896" y="185896"/>
                </a:lnTo>
                <a:lnTo>
                  <a:pt x="153572" y="220458"/>
                </a:lnTo>
                <a:lnTo>
                  <a:pt x="123708" y="257037"/>
                </a:lnTo>
                <a:lnTo>
                  <a:pt x="96526" y="295411"/>
                </a:lnTo>
                <a:lnTo>
                  <a:pt x="72249" y="335357"/>
                </a:lnTo>
                <a:lnTo>
                  <a:pt x="51097" y="376654"/>
                </a:lnTo>
                <a:lnTo>
                  <a:pt x="33294" y="419079"/>
                </a:lnTo>
                <a:lnTo>
                  <a:pt x="19060" y="462411"/>
                </a:lnTo>
                <a:lnTo>
                  <a:pt x="8619" y="506429"/>
                </a:lnTo>
                <a:lnTo>
                  <a:pt x="2191" y="550909"/>
                </a:lnTo>
                <a:lnTo>
                  <a:pt x="0" y="595629"/>
                </a:lnTo>
                <a:lnTo>
                  <a:pt x="0" y="2979420"/>
                </a:lnTo>
                <a:lnTo>
                  <a:pt x="2191" y="3024140"/>
                </a:lnTo>
                <a:lnTo>
                  <a:pt x="8619" y="3068620"/>
                </a:lnTo>
                <a:lnTo>
                  <a:pt x="19060" y="3112638"/>
                </a:lnTo>
                <a:lnTo>
                  <a:pt x="33294" y="3155970"/>
                </a:lnTo>
                <a:lnTo>
                  <a:pt x="51097" y="3198395"/>
                </a:lnTo>
                <a:lnTo>
                  <a:pt x="72249" y="3239692"/>
                </a:lnTo>
                <a:lnTo>
                  <a:pt x="96526" y="3279638"/>
                </a:lnTo>
                <a:lnTo>
                  <a:pt x="123708" y="3318012"/>
                </a:lnTo>
                <a:lnTo>
                  <a:pt x="153572" y="3354591"/>
                </a:lnTo>
                <a:lnTo>
                  <a:pt x="185896" y="3389153"/>
                </a:lnTo>
                <a:lnTo>
                  <a:pt x="220458" y="3421477"/>
                </a:lnTo>
                <a:lnTo>
                  <a:pt x="257037" y="3451341"/>
                </a:lnTo>
                <a:lnTo>
                  <a:pt x="295411" y="3478523"/>
                </a:lnTo>
                <a:lnTo>
                  <a:pt x="335357" y="3502800"/>
                </a:lnTo>
                <a:lnTo>
                  <a:pt x="376654" y="3523952"/>
                </a:lnTo>
                <a:lnTo>
                  <a:pt x="419079" y="3541755"/>
                </a:lnTo>
                <a:lnTo>
                  <a:pt x="462411" y="3555989"/>
                </a:lnTo>
                <a:lnTo>
                  <a:pt x="506429" y="3566430"/>
                </a:lnTo>
                <a:lnTo>
                  <a:pt x="550909" y="3572858"/>
                </a:lnTo>
                <a:lnTo>
                  <a:pt x="595630" y="3575050"/>
                </a:lnTo>
                <a:lnTo>
                  <a:pt x="5347970" y="3575050"/>
                </a:lnTo>
                <a:lnTo>
                  <a:pt x="5392690" y="3572858"/>
                </a:lnTo>
                <a:lnTo>
                  <a:pt x="5437170" y="3566430"/>
                </a:lnTo>
                <a:lnTo>
                  <a:pt x="5481188" y="3555989"/>
                </a:lnTo>
                <a:lnTo>
                  <a:pt x="5524520" y="3541755"/>
                </a:lnTo>
                <a:lnTo>
                  <a:pt x="5566945" y="3523952"/>
                </a:lnTo>
                <a:lnTo>
                  <a:pt x="5608242" y="3502800"/>
                </a:lnTo>
                <a:lnTo>
                  <a:pt x="5648188" y="3478523"/>
                </a:lnTo>
                <a:lnTo>
                  <a:pt x="5686562" y="3451341"/>
                </a:lnTo>
                <a:lnTo>
                  <a:pt x="5723141" y="3421477"/>
                </a:lnTo>
                <a:lnTo>
                  <a:pt x="5757703" y="3389153"/>
                </a:lnTo>
                <a:lnTo>
                  <a:pt x="5790027" y="3354591"/>
                </a:lnTo>
                <a:lnTo>
                  <a:pt x="5819891" y="3318012"/>
                </a:lnTo>
                <a:lnTo>
                  <a:pt x="5847073" y="3279638"/>
                </a:lnTo>
                <a:lnTo>
                  <a:pt x="5871350" y="3239692"/>
                </a:lnTo>
                <a:lnTo>
                  <a:pt x="5892502" y="3198395"/>
                </a:lnTo>
                <a:lnTo>
                  <a:pt x="5910305" y="3155970"/>
                </a:lnTo>
                <a:lnTo>
                  <a:pt x="5924539" y="3112638"/>
                </a:lnTo>
                <a:lnTo>
                  <a:pt x="5934980" y="3068620"/>
                </a:lnTo>
                <a:lnTo>
                  <a:pt x="5941408" y="3024140"/>
                </a:lnTo>
                <a:lnTo>
                  <a:pt x="5943600" y="2979420"/>
                </a:lnTo>
                <a:lnTo>
                  <a:pt x="5943600" y="595629"/>
                </a:lnTo>
                <a:lnTo>
                  <a:pt x="5941408" y="550909"/>
                </a:lnTo>
                <a:lnTo>
                  <a:pt x="5934980" y="506429"/>
                </a:lnTo>
                <a:lnTo>
                  <a:pt x="5924539" y="462411"/>
                </a:lnTo>
                <a:lnTo>
                  <a:pt x="5910305" y="419079"/>
                </a:lnTo>
                <a:lnTo>
                  <a:pt x="5892502" y="376654"/>
                </a:lnTo>
                <a:lnTo>
                  <a:pt x="5871350" y="335357"/>
                </a:lnTo>
                <a:lnTo>
                  <a:pt x="5847073" y="295411"/>
                </a:lnTo>
                <a:lnTo>
                  <a:pt x="5819891" y="257037"/>
                </a:lnTo>
                <a:lnTo>
                  <a:pt x="5790027" y="220458"/>
                </a:lnTo>
                <a:lnTo>
                  <a:pt x="5757703" y="185896"/>
                </a:lnTo>
                <a:lnTo>
                  <a:pt x="5723141" y="153572"/>
                </a:lnTo>
                <a:lnTo>
                  <a:pt x="5686562" y="123708"/>
                </a:lnTo>
                <a:lnTo>
                  <a:pt x="5648188" y="96526"/>
                </a:lnTo>
                <a:lnTo>
                  <a:pt x="5608242" y="72249"/>
                </a:lnTo>
                <a:lnTo>
                  <a:pt x="5566945" y="51097"/>
                </a:lnTo>
                <a:lnTo>
                  <a:pt x="5524520" y="33294"/>
                </a:lnTo>
                <a:lnTo>
                  <a:pt x="5481188" y="19060"/>
                </a:lnTo>
                <a:lnTo>
                  <a:pt x="5437170" y="8619"/>
                </a:lnTo>
                <a:lnTo>
                  <a:pt x="5392690" y="2191"/>
                </a:lnTo>
                <a:lnTo>
                  <a:pt x="5347970" y="0"/>
                </a:lnTo>
                <a:lnTo>
                  <a:pt x="5956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0242" y="3805553"/>
            <a:ext cx="414589" cy="904246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04799" rIns="0" bIns="0" rtlCol="0">
            <a:spAutoFit/>
          </a:bodyPr>
          <a:lstStyle/>
          <a:p>
            <a:pPr marL="40883">
              <a:lnSpc>
                <a:spcPts val="1270"/>
              </a:lnSpc>
              <a:spcBef>
                <a:spcPts val="825"/>
              </a:spcBef>
            </a:pPr>
            <a:r>
              <a:rPr sz="1088" b="1" spc="-5" dirty="0">
                <a:latin typeface="Courier New"/>
                <a:cs typeface="Courier New"/>
              </a:rPr>
              <a:t>a[0]</a:t>
            </a:r>
            <a:endParaRPr sz="1088">
              <a:latin typeface="Courier New"/>
              <a:cs typeface="Courier New"/>
            </a:endParaRPr>
          </a:p>
          <a:p>
            <a:pPr marL="40883" marR="35125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b[0]</a:t>
            </a:r>
            <a:endParaRPr sz="1088">
              <a:latin typeface="Courier New"/>
              <a:cs typeface="Courier New"/>
            </a:endParaRPr>
          </a:p>
          <a:p>
            <a:pPr marL="40883" marR="35125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c[0]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4271009" y="6875419"/>
            <a:ext cx="1545589" cy="222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16">
              <a:lnSpc>
                <a:spcPts val="1478"/>
              </a:lnSpc>
            </a:pPr>
            <a:r>
              <a:rPr lang="en-US" spc="-5"/>
              <a:t>CUDA</a:t>
            </a:r>
            <a:r>
              <a:rPr lang="en-US" spc="-140"/>
              <a:t> </a:t>
            </a:r>
            <a:r>
              <a:rPr lang="en-US"/>
              <a:t>Programming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9290050" y="6875419"/>
            <a:ext cx="309879" cy="222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lang="en-US" altLang="zh-CN" smtClean="0"/>
              <a:pPr marL="195580">
                <a:lnSpc>
                  <a:spcPts val="1630"/>
                </a:lnSpc>
              </a:pPr>
              <a:t>42</a:t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236086" y="6432496"/>
            <a:ext cx="14309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895"/>
              </a:lnSpc>
            </a:pPr>
            <a:r>
              <a:rPr sz="1632" dirty="0">
                <a:latin typeface="Arial"/>
                <a:cs typeface="Arial"/>
              </a:rPr>
              <a:t>© </a:t>
            </a:r>
            <a:r>
              <a:rPr sz="1632" spc="-5" dirty="0">
                <a:latin typeface="Arial"/>
                <a:cs typeface="Arial"/>
              </a:rPr>
              <a:t>NVIDIA</a:t>
            </a:r>
            <a:r>
              <a:rPr sz="1632" spc="-150" dirty="0">
                <a:latin typeface="Arial"/>
                <a:cs typeface="Arial"/>
              </a:rPr>
              <a:t> </a:t>
            </a:r>
            <a:r>
              <a:rPr sz="1632" spc="-5" dirty="0">
                <a:latin typeface="Arial"/>
                <a:cs typeface="Arial"/>
              </a:rPr>
              <a:t>corp.</a:t>
            </a:r>
            <a:endParaRPr sz="1632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1805" y="2904974"/>
            <a:ext cx="1377358" cy="72336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algn="ctr">
              <a:spcBef>
                <a:spcPts val="91"/>
              </a:spcBef>
            </a:pPr>
            <a:r>
              <a:rPr sz="1270" b="1" spc="-5" dirty="0">
                <a:latin typeface="Courier New"/>
                <a:cs typeface="Courier New"/>
              </a:rPr>
              <a:t>blockIdx.x </a:t>
            </a:r>
            <a:r>
              <a:rPr sz="1270" b="1" dirty="0">
                <a:latin typeface="Courier New"/>
                <a:cs typeface="Courier New"/>
              </a:rPr>
              <a:t>=</a:t>
            </a:r>
            <a:r>
              <a:rPr sz="1270" b="1" spc="-86" dirty="0">
                <a:latin typeface="Courier New"/>
                <a:cs typeface="Courier New"/>
              </a:rPr>
              <a:t> </a:t>
            </a:r>
            <a:r>
              <a:rPr sz="1270" b="1" dirty="0">
                <a:latin typeface="Courier New"/>
                <a:cs typeface="Courier New"/>
              </a:rPr>
              <a:t>0</a:t>
            </a:r>
            <a:endParaRPr sz="1270"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723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32" spc="-5" dirty="0">
                <a:latin typeface="Arial"/>
                <a:cs typeface="Arial"/>
              </a:rPr>
              <a:t>Block</a:t>
            </a:r>
            <a:r>
              <a:rPr sz="1632" spc="-23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0</a:t>
            </a:r>
            <a:endParaRPr sz="163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84403" y="4868499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threadIdx.x=0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2126" y="3791734"/>
            <a:ext cx="414589" cy="903083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03647" rIns="0" bIns="0" rtlCol="0">
            <a:spAutoFit/>
          </a:bodyPr>
          <a:lstStyle/>
          <a:p>
            <a:pPr marL="40883">
              <a:lnSpc>
                <a:spcPts val="1270"/>
              </a:lnSpc>
              <a:spcBef>
                <a:spcPts val="816"/>
              </a:spcBef>
            </a:pPr>
            <a:r>
              <a:rPr sz="1088" b="1" spc="-5" dirty="0">
                <a:latin typeface="Courier New"/>
                <a:cs typeface="Courier New"/>
              </a:rPr>
              <a:t>a[1]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b[1]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c[1]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4010" y="3791734"/>
            <a:ext cx="414589" cy="903083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03647" rIns="0" bIns="0" rtlCol="0">
            <a:spAutoFit/>
          </a:bodyPr>
          <a:lstStyle/>
          <a:p>
            <a:pPr marL="41459">
              <a:lnSpc>
                <a:spcPts val="1270"/>
              </a:lnSpc>
              <a:spcBef>
                <a:spcPts val="816"/>
              </a:spcBef>
            </a:pPr>
            <a:r>
              <a:rPr sz="1088" b="1" spc="-5" dirty="0">
                <a:latin typeface="Courier New"/>
                <a:cs typeface="Courier New"/>
              </a:rPr>
              <a:t>a[2]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b[2]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c[2]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5894" y="3791734"/>
            <a:ext cx="414589" cy="903083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03647" rIns="0" bIns="0" rtlCol="0">
            <a:spAutoFit/>
          </a:bodyPr>
          <a:lstStyle/>
          <a:p>
            <a:pPr marL="41459">
              <a:lnSpc>
                <a:spcPts val="1270"/>
              </a:lnSpc>
              <a:spcBef>
                <a:spcPts val="816"/>
              </a:spcBef>
            </a:pPr>
            <a:r>
              <a:rPr sz="1088" b="1" spc="-5" dirty="0">
                <a:latin typeface="Courier New"/>
                <a:cs typeface="Courier New"/>
              </a:rPr>
              <a:t>a[3]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b[3]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c[3]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6288" y="4868499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threadIdx.x=1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28172" y="4868499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threadIdx.x=2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0057" y="4868499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threadIdx.x=3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7779" y="3805553"/>
            <a:ext cx="414589" cy="904246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04799" rIns="0" bIns="0" rtlCol="0">
            <a:spAutoFit/>
          </a:bodyPr>
          <a:lstStyle/>
          <a:p>
            <a:pPr marL="41459">
              <a:lnSpc>
                <a:spcPts val="1270"/>
              </a:lnSpc>
              <a:spcBef>
                <a:spcPts val="825"/>
              </a:spcBef>
            </a:pPr>
            <a:r>
              <a:rPr sz="1088" b="1" spc="-5" dirty="0">
                <a:latin typeface="Courier New"/>
                <a:cs typeface="Courier New"/>
              </a:rPr>
              <a:t>a[4]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b[4]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c[5]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1941" y="4868499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threadIdx.x=4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89663" y="3791734"/>
            <a:ext cx="414589" cy="903083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03647" rIns="0" bIns="0" rtlCol="0">
            <a:spAutoFit/>
          </a:bodyPr>
          <a:lstStyle/>
          <a:p>
            <a:pPr marL="41459">
              <a:lnSpc>
                <a:spcPts val="1270"/>
              </a:lnSpc>
              <a:spcBef>
                <a:spcPts val="816"/>
              </a:spcBef>
            </a:pPr>
            <a:r>
              <a:rPr sz="1088" b="1" spc="-5" dirty="0">
                <a:latin typeface="Courier New"/>
                <a:cs typeface="Courier New"/>
              </a:rPr>
              <a:t>a[5]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b[5]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c[5]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1547" y="3791734"/>
            <a:ext cx="414589" cy="903083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03647" rIns="0" bIns="0" rtlCol="0">
            <a:spAutoFit/>
          </a:bodyPr>
          <a:lstStyle/>
          <a:p>
            <a:pPr marL="41459">
              <a:lnSpc>
                <a:spcPts val="1270"/>
              </a:lnSpc>
              <a:spcBef>
                <a:spcPts val="816"/>
              </a:spcBef>
            </a:pPr>
            <a:r>
              <a:rPr sz="1088" b="1" spc="-5" dirty="0">
                <a:latin typeface="Courier New"/>
                <a:cs typeface="Courier New"/>
              </a:rPr>
              <a:t>a[6]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b[6]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c[6]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33431" y="3791734"/>
            <a:ext cx="414589" cy="903083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03647" rIns="0" bIns="0" rtlCol="0">
            <a:spAutoFit/>
          </a:bodyPr>
          <a:lstStyle/>
          <a:p>
            <a:pPr marL="41459">
              <a:lnSpc>
                <a:spcPts val="1270"/>
              </a:lnSpc>
              <a:spcBef>
                <a:spcPts val="816"/>
              </a:spcBef>
            </a:pPr>
            <a:r>
              <a:rPr sz="1088" b="1" spc="-5" dirty="0">
                <a:latin typeface="Courier New"/>
                <a:cs typeface="Courier New"/>
              </a:rPr>
              <a:t>a[7]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b[7]</a:t>
            </a:r>
            <a:endParaRPr sz="1088">
              <a:latin typeface="Courier New"/>
              <a:cs typeface="Courier New"/>
            </a:endParaRPr>
          </a:p>
          <a:p>
            <a:pPr marL="41459" marR="35125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c[7]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93825" y="4868499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threadIdx.x=5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15709" y="4868499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threadIdx.x=6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37593" y="4868499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threadIdx.x=7</a:t>
            </a:r>
            <a:endParaRPr sz="127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Vector Addition Using Threads: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main()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1337782"/>
            <a:ext cx="9144000" cy="519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#define N 512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main(void)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*a, *b, *c;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	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host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*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*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;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device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size = N *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sizeof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);</a:t>
            </a:r>
            <a:endParaRPr kumimoji="0" lang="en-GB" sz="16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//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space for device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// </a:t>
            </a:r>
            <a:r>
              <a:rPr kumimoji="0" lang="en-GB" sz="1600" b="1" i="1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Alloc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space for host copies of a, b, c and setup input values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 = 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(size);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random_ints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(a, 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b = 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(size);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random_ints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(b, 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c = 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(size);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50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Vector Addition Using Threads: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main()</a:t>
            </a:r>
            <a:endParaRPr lang="en-GB" dirty="0"/>
          </a:p>
        </p:txBody>
      </p:sp>
      <p:sp>
        <p:nvSpPr>
          <p:cNvPr id="8" name="Threads"/>
          <p:cNvSpPr txBox="1">
            <a:spLocks/>
          </p:cNvSpPr>
          <p:nvPr/>
        </p:nvSpPr>
        <p:spPr bwMode="auto">
          <a:xfrm>
            <a:off x="0" y="1387853"/>
            <a:ext cx="9144000" cy="514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87" indent="-342887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64" indent="-342887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545" indent="-28256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754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640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822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004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186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367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// Copy inputs to device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a, size,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b, size,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Launch add() kernel on GPU with N 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threads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add&lt;&lt;&lt;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1,N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&gt;&gt;&gt;(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Copy result back to host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(c,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size,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cudaMemcpyDeviceToHost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1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  <a:defRPr/>
            </a:pP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GB" sz="1600" b="1" i="1" kern="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Cleanup</a:t>
            </a:r>
            <a:endParaRPr lang="en-GB" sz="1600" b="1" i="1" kern="0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free(a); free(b); free(c);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}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46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06515" y="4406900"/>
            <a:ext cx="5940660" cy="132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73B9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16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32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49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6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all" spc="0" normalizeH="0" baseline="0" noProof="0" dirty="0">
                <a:ln>
                  <a:noFill/>
                </a:ln>
                <a:solidFill>
                  <a:srgbClr val="73B9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Combining Threads</a:t>
            </a:r>
            <a:br>
              <a:rPr kumimoji="0" lang="en-GB" sz="4000" b="1" i="0" u="none" strike="noStrike" kern="0" cap="all" spc="0" normalizeH="0" baseline="0" noProof="0" dirty="0">
                <a:ln>
                  <a:noFill/>
                </a:ln>
                <a:solidFill>
                  <a:srgbClr val="73B9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GB" sz="4000" b="1" i="0" u="none" strike="noStrike" kern="0" cap="all" spc="0" normalizeH="0" baseline="0" noProof="0" dirty="0">
                <a:ln>
                  <a:noFill/>
                </a:ln>
                <a:solidFill>
                  <a:srgbClr val="73B9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And Blocks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4162" y="1512905"/>
            <a:ext cx="3046" cy="3514717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6447208" y="149640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4421982" y="1688760"/>
            <a:ext cx="2025225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59" name="AutoShape 14"/>
          <p:cNvSpPr>
            <a:spLocks noChangeArrowheads="1"/>
          </p:cNvSpPr>
          <p:nvPr/>
        </p:nvSpPr>
        <p:spPr bwMode="ltGray">
          <a:xfrm>
            <a:off x="6784745" y="1296401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Heterogeneous Computing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 </a:t>
            </a:r>
          </a:p>
        </p:txBody>
      </p:sp>
      <p:sp>
        <p:nvSpPr>
          <p:cNvPr id="60" name="AutoShape 14"/>
          <p:cNvSpPr>
            <a:spLocks noChangeArrowheads="1"/>
          </p:cNvSpPr>
          <p:nvPr/>
        </p:nvSpPr>
        <p:spPr bwMode="ltGray">
          <a:xfrm>
            <a:off x="6784745" y="1737803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Blocks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ltGray">
          <a:xfrm>
            <a:off x="6784745" y="2179206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Threads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2" name="AutoShape 14"/>
          <p:cNvSpPr>
            <a:spLocks noChangeArrowheads="1"/>
          </p:cNvSpPr>
          <p:nvPr/>
        </p:nvSpPr>
        <p:spPr bwMode="auto">
          <a:xfrm>
            <a:off x="6784745" y="2620608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Indexing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3" name="AutoShape 14"/>
          <p:cNvSpPr>
            <a:spLocks noChangeArrowheads="1"/>
          </p:cNvSpPr>
          <p:nvPr/>
        </p:nvSpPr>
        <p:spPr bwMode="ltGray">
          <a:xfrm>
            <a:off x="6784745" y="3062010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Shared memory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4" name="AutoShape 14"/>
          <p:cNvSpPr>
            <a:spLocks noChangeArrowheads="1"/>
          </p:cNvSpPr>
          <p:nvPr/>
        </p:nvSpPr>
        <p:spPr bwMode="ltGray">
          <a:xfrm>
            <a:off x="6784745" y="3503412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__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syncthreads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()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5" name="AutoShape 14"/>
          <p:cNvSpPr>
            <a:spLocks noChangeArrowheads="1"/>
          </p:cNvSpPr>
          <p:nvPr/>
        </p:nvSpPr>
        <p:spPr bwMode="ltGray">
          <a:xfrm>
            <a:off x="6784745" y="3944814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Asynchronous operation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AutoShape 14"/>
          <p:cNvSpPr>
            <a:spLocks noChangeArrowheads="1"/>
          </p:cNvSpPr>
          <p:nvPr/>
        </p:nvSpPr>
        <p:spPr bwMode="ltGray">
          <a:xfrm>
            <a:off x="6784745" y="4386217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Handling errors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7" name="AutoShape 14"/>
          <p:cNvSpPr>
            <a:spLocks noChangeArrowheads="1"/>
          </p:cNvSpPr>
          <p:nvPr/>
        </p:nvSpPr>
        <p:spPr bwMode="ltGray">
          <a:xfrm>
            <a:off x="6784745" y="4827621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Managing devices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4346975" y="1231695"/>
            <a:ext cx="1681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8AAD00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rPr>
              <a:t>CONCEPTS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6445985" y="2379206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>
            <a:off x="6447208" y="195285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>
            <a:off x="6445984" y="2820608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6447208" y="3262010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447208" y="3703412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6447208" y="414481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6447208" y="4586217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6447208" y="502762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693279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Combining Blocks and Threads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We’ve seen parallel vector addition using:</a:t>
            </a:r>
          </a:p>
          <a:p>
            <a:pPr lvl="1"/>
            <a:r>
              <a:rPr lang="en-US" dirty="0"/>
              <a:t>Many blocks with one thread each</a:t>
            </a:r>
          </a:p>
          <a:p>
            <a:pPr lvl="1"/>
            <a:r>
              <a:rPr lang="en-US" dirty="0"/>
              <a:t>One block with many threads</a:t>
            </a:r>
          </a:p>
          <a:p>
            <a:endParaRPr lang="en-US" dirty="0"/>
          </a:p>
          <a:p>
            <a:r>
              <a:rPr lang="en-US" dirty="0"/>
              <a:t>Let’s adapt vector addition to use both blocks and threads</a:t>
            </a:r>
          </a:p>
          <a:p>
            <a:endParaRPr lang="en-US" dirty="0"/>
          </a:p>
          <a:p>
            <a:r>
              <a:rPr lang="en-US" dirty="0"/>
              <a:t>Why? We’ll come to that…</a:t>
            </a:r>
          </a:p>
          <a:p>
            <a:endParaRPr lang="en-US" dirty="0"/>
          </a:p>
          <a:p>
            <a:r>
              <a:rPr lang="en-US" dirty="0"/>
              <a:t>First let’s discuss data indexing…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73231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72955" y="6217081"/>
            <a:ext cx="1401543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spc="-5" dirty="0">
                <a:latin typeface="Times New Roman"/>
                <a:cs typeface="Times New Roman"/>
              </a:rPr>
              <a:t>CUDA</a:t>
            </a:r>
            <a:r>
              <a:rPr sz="1270" spc="-127" dirty="0">
                <a:latin typeface="Times New Roman"/>
                <a:cs typeface="Times New Roman"/>
              </a:rPr>
              <a:t> </a:t>
            </a:r>
            <a:r>
              <a:rPr sz="1270" dirty="0">
                <a:latin typeface="Times New Roman"/>
                <a:cs typeface="Times New Roman"/>
              </a:rPr>
              <a:t>Programming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8295" y="6217081"/>
            <a:ext cx="185414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spc="5" dirty="0">
                <a:latin typeface="Times New Roman"/>
                <a:cs typeface="Times New Roman"/>
              </a:rPr>
              <a:t>4</a:t>
            </a:r>
            <a:r>
              <a:rPr sz="1270" dirty="0">
                <a:latin typeface="Times New Roman"/>
                <a:cs typeface="Times New Roman"/>
              </a:rPr>
              <a:t>3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7624" y="473838"/>
            <a:ext cx="7052627" cy="688737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</a:pPr>
            <a:r>
              <a:rPr spc="-5" dirty="0"/>
              <a:t>Combining Blocks and</a:t>
            </a:r>
            <a:r>
              <a:rPr spc="-122" dirty="0"/>
              <a:t> </a:t>
            </a:r>
            <a:r>
              <a:rPr spc="-5" dirty="0"/>
              <a:t>Threads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3573" y="1662357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1134" spc="222" dirty="0">
                <a:latin typeface="Arial"/>
                <a:cs typeface="Arial"/>
              </a:rPr>
              <a:t>●</a:t>
            </a:r>
            <a:endParaRPr sz="1134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90" y="2770232"/>
            <a:ext cx="2694831" cy="3241859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2476500" y="0"/>
                </a:moveTo>
                <a:lnTo>
                  <a:pt x="495300" y="0"/>
                </a:ln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590" y="2770232"/>
            <a:ext cx="2694831" cy="3241859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495300" y="0"/>
                </a:move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89" y="27702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9421" y="60120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1884" y="339096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1884" y="339096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1826" y="3484246"/>
            <a:ext cx="354704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a[0]</a:t>
            </a:r>
            <a:endParaRPr sz="1088">
              <a:latin typeface="Courier New"/>
              <a:cs typeface="Courier New"/>
            </a:endParaRPr>
          </a:p>
          <a:p>
            <a:pPr marL="10941" marR="4607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b[0]</a:t>
            </a:r>
            <a:endParaRPr sz="1088">
              <a:latin typeface="Courier New"/>
              <a:cs typeface="Courier New"/>
            </a:endParaRPr>
          </a:p>
          <a:p>
            <a:pPr marL="10941" marR="4607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c[0]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046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threadIdx.x=0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3768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3768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73710" y="3469275"/>
            <a:ext cx="354704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a[1]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b[1]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c[1]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65653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65653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95595" y="3469275"/>
            <a:ext cx="354704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a[2]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b[2]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c[2]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87537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7537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517479" y="3469275"/>
            <a:ext cx="354704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a[3]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b[3]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c[3]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47930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threadIdx.x=1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69814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threadIdx.x=2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91698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threadIdx.x=3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16715" y="2770232"/>
            <a:ext cx="2694831" cy="3241859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2476500" y="0"/>
                </a:moveTo>
                <a:lnTo>
                  <a:pt x="495300" y="0"/>
                </a:ln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6715" y="2770232"/>
            <a:ext cx="2694831" cy="3241859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495300" y="0"/>
                </a:move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16715" y="27702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11547" y="60120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24010" y="339096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24010" y="339096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53953" y="3484246"/>
            <a:ext cx="354704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a[4]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b[4]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c[4]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28172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threadIdx.x=0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45894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45894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175837" y="3469275"/>
            <a:ext cx="354704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a[5]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b[5]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c[5]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67779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67779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797721" y="3469275"/>
            <a:ext cx="354704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a[6]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b[6]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c[6]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89663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89663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419605" y="3469275"/>
            <a:ext cx="354704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a[7]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b[7]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c[7]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50057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threadIdx.x=1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71941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threadIdx.x=2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93825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threadIdx.x=3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18841" y="2770232"/>
            <a:ext cx="2694831" cy="3241859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2476500" y="0"/>
                </a:moveTo>
                <a:lnTo>
                  <a:pt x="495300" y="0"/>
                </a:ln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18841" y="2770232"/>
            <a:ext cx="2694831" cy="3241859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495300" y="0"/>
                </a:move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18841" y="27702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13673" y="60120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26136" y="339096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26136" y="339096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456078" y="3484246"/>
            <a:ext cx="354704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a[8]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b[8]</a:t>
            </a:r>
            <a:endParaRPr sz="1088">
              <a:latin typeface="Courier New"/>
              <a:cs typeface="Courier New"/>
            </a:endParaRPr>
          </a:p>
          <a:p>
            <a:pPr marL="11516" marR="4607" algn="ctr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c[8]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37239" y="1562164"/>
            <a:ext cx="7452245" cy="1628683"/>
          </a:xfrm>
          <a:prstGeom prst="rect">
            <a:avLst/>
          </a:prstGeom>
        </p:spPr>
        <p:txBody>
          <a:bodyPr vert="horz" wrap="square" lIns="0" tIns="46641" rIns="0" bIns="0" rtlCol="0">
            <a:spAutoFit/>
          </a:bodyPr>
          <a:lstStyle/>
          <a:p>
            <a:pPr marL="11516" marR="4607">
              <a:lnSpc>
                <a:spcPts val="2829"/>
              </a:lnSpc>
              <a:spcBef>
                <a:spcPts val="367"/>
              </a:spcBef>
            </a:pPr>
            <a:r>
              <a:rPr sz="2539" spc="-23" dirty="0">
                <a:latin typeface="Arial"/>
                <a:cs typeface="Arial"/>
              </a:rPr>
              <a:t>We </a:t>
            </a:r>
            <a:r>
              <a:rPr sz="2539" spc="-5" dirty="0">
                <a:latin typeface="Arial"/>
                <a:cs typeface="Arial"/>
              </a:rPr>
              <a:t>must somehow assign </a:t>
            </a:r>
            <a:r>
              <a:rPr sz="2539" dirty="0">
                <a:latin typeface="Arial"/>
                <a:cs typeface="Arial"/>
              </a:rPr>
              <a:t>to each </a:t>
            </a:r>
            <a:r>
              <a:rPr sz="2539" spc="-5" dirty="0">
                <a:latin typeface="Arial"/>
                <a:cs typeface="Arial"/>
              </a:rPr>
              <a:t>thread </a:t>
            </a:r>
            <a:r>
              <a:rPr sz="2539" dirty="0">
                <a:latin typeface="Arial"/>
                <a:cs typeface="Arial"/>
              </a:rPr>
              <a:t>a </a:t>
            </a:r>
            <a:r>
              <a:rPr sz="2539" spc="-9" dirty="0">
                <a:latin typeface="Arial"/>
                <a:cs typeface="Arial"/>
              </a:rPr>
              <a:t>different  </a:t>
            </a:r>
            <a:r>
              <a:rPr sz="2539" spc="-5" dirty="0">
                <a:latin typeface="Arial"/>
                <a:cs typeface="Arial"/>
              </a:rPr>
              <a:t>array element </a:t>
            </a:r>
            <a:r>
              <a:rPr sz="2539" dirty="0">
                <a:latin typeface="Arial"/>
                <a:cs typeface="Arial"/>
              </a:rPr>
              <a:t>to </a:t>
            </a:r>
            <a:r>
              <a:rPr sz="2539" spc="-5" dirty="0">
                <a:latin typeface="Arial"/>
                <a:cs typeface="Arial"/>
              </a:rPr>
              <a:t>operate on</a:t>
            </a:r>
            <a:endParaRPr sz="2539" dirty="0">
              <a:latin typeface="Arial"/>
              <a:cs typeface="Arial"/>
            </a:endParaRPr>
          </a:p>
          <a:p>
            <a:pPr marL="143955">
              <a:spcBef>
                <a:spcPts val="1374"/>
              </a:spcBef>
              <a:tabLst>
                <a:tab pos="3045501" algn="l"/>
                <a:tab pos="5947624" algn="l"/>
              </a:tabLst>
            </a:pPr>
            <a:r>
              <a:rPr sz="1270" b="1" spc="-5" dirty="0">
                <a:latin typeface="Courier New"/>
                <a:cs typeface="Courier New"/>
              </a:rPr>
              <a:t>blockIdx.x </a:t>
            </a:r>
            <a:r>
              <a:rPr sz="1270" b="1" dirty="0">
                <a:latin typeface="Courier New"/>
                <a:cs typeface="Courier New"/>
              </a:rPr>
              <a:t>=</a:t>
            </a:r>
            <a:r>
              <a:rPr sz="1270" b="1" spc="-5" dirty="0">
                <a:latin typeface="Courier New"/>
                <a:cs typeface="Courier New"/>
              </a:rPr>
              <a:t> </a:t>
            </a:r>
            <a:r>
              <a:rPr sz="1270" b="1" dirty="0">
                <a:latin typeface="Courier New"/>
                <a:cs typeface="Courier New"/>
              </a:rPr>
              <a:t>0	</a:t>
            </a:r>
            <a:r>
              <a:rPr sz="1270" b="1" spc="-5" dirty="0">
                <a:latin typeface="Courier New"/>
                <a:cs typeface="Courier New"/>
              </a:rPr>
              <a:t>blockIdx.x</a:t>
            </a:r>
            <a:r>
              <a:rPr sz="1270" b="1" dirty="0">
                <a:latin typeface="Courier New"/>
                <a:cs typeface="Courier New"/>
              </a:rPr>
              <a:t> =</a:t>
            </a:r>
            <a:r>
              <a:rPr sz="1270" b="1" spc="-5" dirty="0">
                <a:latin typeface="Courier New"/>
                <a:cs typeface="Courier New"/>
              </a:rPr>
              <a:t> </a:t>
            </a:r>
            <a:r>
              <a:rPr sz="1270" b="1" dirty="0">
                <a:latin typeface="Courier New"/>
                <a:cs typeface="Courier New"/>
              </a:rPr>
              <a:t>1	</a:t>
            </a:r>
            <a:r>
              <a:rPr sz="1270" b="1" spc="-5" dirty="0">
                <a:latin typeface="Courier New"/>
                <a:cs typeface="Courier New"/>
              </a:rPr>
              <a:t>blockIdx.x </a:t>
            </a:r>
            <a:r>
              <a:rPr sz="1270" b="1" dirty="0">
                <a:latin typeface="Courier New"/>
                <a:cs typeface="Courier New"/>
              </a:rPr>
              <a:t>=</a:t>
            </a:r>
            <a:r>
              <a:rPr sz="1270" b="1" spc="-54" dirty="0">
                <a:latin typeface="Courier New"/>
                <a:cs typeface="Courier New"/>
              </a:rPr>
              <a:t> </a:t>
            </a:r>
            <a:r>
              <a:rPr sz="1270" b="1" dirty="0">
                <a:latin typeface="Courier New"/>
                <a:cs typeface="Courier New"/>
              </a:rPr>
              <a:t>2</a:t>
            </a:r>
            <a:endParaRPr sz="1270" dirty="0"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542" dirty="0">
              <a:latin typeface="Times New Roman"/>
              <a:cs typeface="Times New Roman"/>
            </a:endParaRPr>
          </a:p>
          <a:p>
            <a:pPr marL="585031">
              <a:tabLst>
                <a:tab pos="3486578" algn="l"/>
                <a:tab pos="6388701" algn="l"/>
              </a:tabLst>
            </a:pPr>
            <a:r>
              <a:rPr sz="1632" spc="-5" dirty="0">
                <a:latin typeface="Arial"/>
                <a:cs typeface="Arial"/>
              </a:rPr>
              <a:t>Block</a:t>
            </a:r>
            <a:r>
              <a:rPr sz="1632" spc="5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0	</a:t>
            </a:r>
            <a:r>
              <a:rPr sz="1632" spc="-5" dirty="0">
                <a:latin typeface="Arial"/>
                <a:cs typeface="Arial"/>
              </a:rPr>
              <a:t>Block</a:t>
            </a:r>
            <a:r>
              <a:rPr sz="1632" spc="5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1	</a:t>
            </a:r>
            <a:r>
              <a:rPr sz="1632" spc="-5" dirty="0">
                <a:latin typeface="Arial"/>
                <a:cs typeface="Arial"/>
              </a:rPr>
              <a:t>Block</a:t>
            </a:r>
            <a:r>
              <a:rPr sz="1632" spc="-9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2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530298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threadIdx.x=0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048020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48020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69904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69904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824224" y="3625898"/>
            <a:ext cx="106526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b="1" dirty="0">
                <a:latin typeface="Courier New"/>
                <a:cs typeface="Courier New"/>
              </a:rPr>
              <a:t>+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58388" y="3781369"/>
            <a:ext cx="437622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b[10]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24224" y="3937992"/>
            <a:ext cx="106526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b="1" dirty="0">
                <a:latin typeface="Courier New"/>
                <a:cs typeface="Courier New"/>
              </a:rPr>
              <a:t>=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658388" y="4093463"/>
            <a:ext cx="437622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c[10]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291789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91789" y="3377144"/>
            <a:ext cx="414589" cy="1036474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077962" y="3469275"/>
            <a:ext cx="1639931" cy="81005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1270"/>
              </a:lnSpc>
              <a:spcBef>
                <a:spcPts val="91"/>
              </a:spcBef>
              <a:tabLst>
                <a:tab pos="591365" algn="l"/>
                <a:tab pos="1213249" algn="l"/>
              </a:tabLst>
            </a:pPr>
            <a:r>
              <a:rPr sz="1088" b="1" spc="-5" dirty="0">
                <a:latin typeface="Courier New"/>
                <a:cs typeface="Courier New"/>
              </a:rPr>
              <a:t>a[9</a:t>
            </a:r>
            <a:r>
              <a:rPr sz="1088" b="1" dirty="0">
                <a:latin typeface="Courier New"/>
                <a:cs typeface="Courier New"/>
              </a:rPr>
              <a:t>]	</a:t>
            </a:r>
            <a:r>
              <a:rPr sz="1088" b="1" spc="-5" dirty="0">
                <a:latin typeface="Courier New"/>
                <a:cs typeface="Courier New"/>
              </a:rPr>
              <a:t>a[10</a:t>
            </a:r>
            <a:r>
              <a:rPr sz="1088" b="1" dirty="0">
                <a:latin typeface="Courier New"/>
                <a:cs typeface="Courier New"/>
              </a:rPr>
              <a:t>]	</a:t>
            </a:r>
            <a:r>
              <a:rPr sz="1088" b="1" spc="-5" dirty="0">
                <a:latin typeface="Courier New"/>
                <a:cs typeface="Courier New"/>
              </a:rPr>
              <a:t>a[11]</a:t>
            </a:r>
            <a:endParaRPr sz="1088">
              <a:latin typeface="Courier New"/>
              <a:cs typeface="Courier New"/>
            </a:endParaRPr>
          </a:p>
          <a:p>
            <a:pPr marL="11516" marR="1289832" indent="124377">
              <a:lnSpc>
                <a:spcPts val="1224"/>
              </a:lnSpc>
              <a:spcBef>
                <a:spcPts val="73"/>
              </a:spcBef>
            </a:pPr>
            <a:r>
              <a:rPr sz="1088" b="1" dirty="0">
                <a:latin typeface="Courier New"/>
                <a:cs typeface="Courier New"/>
              </a:rPr>
              <a:t>+  </a:t>
            </a:r>
            <a:r>
              <a:rPr sz="1088" b="1" spc="-5" dirty="0">
                <a:latin typeface="Courier New"/>
                <a:cs typeface="Courier New"/>
              </a:rPr>
              <a:t>b[9]</a:t>
            </a:r>
            <a:endParaRPr sz="1088">
              <a:latin typeface="Courier New"/>
              <a:cs typeface="Courier New"/>
            </a:endParaRPr>
          </a:p>
          <a:p>
            <a:pPr marL="11516" marR="1289832" indent="124377">
              <a:lnSpc>
                <a:spcPts val="1224"/>
              </a:lnSpc>
              <a:spcBef>
                <a:spcPts val="9"/>
              </a:spcBef>
            </a:pPr>
            <a:r>
              <a:rPr sz="1088" b="1" dirty="0">
                <a:latin typeface="Courier New"/>
                <a:cs typeface="Courier New"/>
              </a:rPr>
              <a:t>=  </a:t>
            </a:r>
            <a:r>
              <a:rPr sz="1088" b="1" spc="-5" dirty="0">
                <a:latin typeface="Courier New"/>
                <a:cs typeface="Courier New"/>
              </a:rPr>
              <a:t>c[9]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446108" y="3625898"/>
            <a:ext cx="106526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b="1" dirty="0">
                <a:latin typeface="Courier New"/>
                <a:cs typeface="Courier New"/>
              </a:rPr>
              <a:t>+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280272" y="3781369"/>
            <a:ext cx="437622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b[11]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446108" y="3937992"/>
            <a:ext cx="106526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b="1" dirty="0">
                <a:latin typeface="Courier New"/>
                <a:cs typeface="Courier New"/>
              </a:rPr>
              <a:t>=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280272" y="4093463"/>
            <a:ext cx="437622" cy="17904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088" b="1" spc="-5" dirty="0">
                <a:latin typeface="Courier New"/>
                <a:cs typeface="Courier New"/>
              </a:rPr>
              <a:t>c[11]</a:t>
            </a:r>
            <a:endParaRPr sz="1088">
              <a:latin typeface="Courier New"/>
              <a:cs typeface="Courier Ne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152183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threadIdx.x=1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774067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threadIdx.x=2</a:t>
            </a:r>
            <a:endParaRPr sz="1270">
              <a:latin typeface="Courier New"/>
              <a:cs typeface="Courier New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395951" y="4453910"/>
            <a:ext cx="183512" cy="12811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516">
              <a:lnSpc>
                <a:spcPts val="1401"/>
              </a:lnSpc>
            </a:pPr>
            <a:r>
              <a:rPr sz="1270" b="1" spc="-5" dirty="0">
                <a:latin typeface="Courier New"/>
                <a:cs typeface="Courier New"/>
              </a:rPr>
              <a:t>threadIdx.x=3</a:t>
            </a:r>
            <a:endParaRPr sz="127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Vector (numbered)"/>
          <p:cNvGrpSpPr/>
          <p:nvPr/>
        </p:nvGrpSpPr>
        <p:grpSpPr>
          <a:xfrm>
            <a:off x="1241631" y="3686284"/>
            <a:ext cx="7200800" cy="480058"/>
            <a:chOff x="1165920" y="2969084"/>
            <a:chExt cx="8640960" cy="432052"/>
          </a:xfrm>
        </p:grpSpPr>
        <p:sp>
          <p:nvSpPr>
            <p:cNvPr id="456" name="Round Same Side Corner Rectangle 455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58" name="Round Same Side Corner Rectangle 457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 dirty="0">
                  <a:solidFill>
                    <a:srgbClr val="C00000"/>
                  </a:solidFill>
                  <a:latin typeface="Arial"/>
                </a:rPr>
                <a:t>1</a:t>
              </a: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>
                  <a:solidFill>
                    <a:srgbClr val="C00000"/>
                  </a:solidFill>
                  <a:latin typeface="Arial"/>
                </a:rPr>
                <a:t>2</a:t>
              </a:r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 dirty="0">
                  <a:solidFill>
                    <a:srgbClr val="C00000"/>
                  </a:solidFill>
                  <a:latin typeface="Arial"/>
                </a:rPr>
                <a:t>3</a:t>
              </a:r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 dirty="0">
                  <a:solidFill>
                    <a:srgbClr val="C00000"/>
                  </a:solidFill>
                  <a:latin typeface="Arial"/>
                </a:rPr>
                <a:t>4</a:t>
              </a:r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kern="0">
                  <a:solidFill>
                    <a:srgbClr val="C00000"/>
                  </a:solidFill>
                  <a:latin typeface="Arial"/>
                </a:rPr>
                <a:t>5</a:t>
              </a: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Indexing Arrays with Blocks and Threads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566555" y="4878917"/>
            <a:ext cx="8368771" cy="1437570"/>
          </a:xfrm>
        </p:spPr>
        <p:txBody>
          <a:bodyPr>
            <a:normAutofit/>
          </a:bodyPr>
          <a:lstStyle/>
          <a:p>
            <a:r>
              <a:rPr lang="en-GB" sz="2800" dirty="0"/>
              <a:t>With M threads/block a unique index for each thread is given by: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 M;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11560" y="1885155"/>
            <a:ext cx="8442431" cy="2308930"/>
          </a:xfrm>
        </p:spPr>
        <p:txBody>
          <a:bodyPr>
            <a:normAutofit/>
          </a:bodyPr>
          <a:lstStyle/>
          <a:p>
            <a:pPr lvl="0"/>
            <a:r>
              <a:rPr lang="en-GB" sz="2800" dirty="0"/>
              <a:t>No longer as simple as using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800" b="1" dirty="0">
                <a:solidFill>
                  <a:schemeClr val="accent6"/>
                </a:solidFill>
              </a:rPr>
              <a:t> </a:t>
            </a:r>
            <a:r>
              <a:rPr lang="en-GB" sz="2800" dirty="0"/>
              <a:t>and</a:t>
            </a:r>
            <a:r>
              <a:rPr lang="en-GB" sz="2800" b="1" dirty="0"/>
              <a:t>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endParaRPr lang="en-GB" sz="2800" b="1" dirty="0">
              <a:solidFill>
                <a:schemeClr val="accent6"/>
              </a:solidFill>
            </a:endParaRPr>
          </a:p>
          <a:p>
            <a:pPr lvl="1"/>
            <a:r>
              <a:rPr lang="en-GB" sz="2400" dirty="0"/>
              <a:t>Consider indexing an array with one element per thread (8 threads/block)</a:t>
            </a:r>
          </a:p>
        </p:txBody>
      </p:sp>
      <p:grpSp>
        <p:nvGrpSpPr>
          <p:cNvPr id="488" name="threadIdx"/>
          <p:cNvGrpSpPr/>
          <p:nvPr/>
        </p:nvGrpSpPr>
        <p:grpSpPr>
          <a:xfrm>
            <a:off x="1241633" y="3310110"/>
            <a:ext cx="7200798" cy="345642"/>
            <a:chOff x="1165923" y="2495514"/>
            <a:chExt cx="8640958" cy="311078"/>
          </a:xfrm>
        </p:grpSpPr>
        <p:sp>
          <p:nvSpPr>
            <p:cNvPr id="489" name="TextBox 488"/>
            <p:cNvSpPr txBox="1"/>
            <p:nvPr/>
          </p:nvSpPr>
          <p:spPr bwMode="auto">
            <a:xfrm>
              <a:off x="1165923" y="2501893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90" name="TextBox 489"/>
            <p:cNvSpPr txBox="1"/>
            <p:nvPr/>
          </p:nvSpPr>
          <p:spPr bwMode="auto">
            <a:xfrm>
              <a:off x="3326159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91" name="TextBox 490"/>
            <p:cNvSpPr txBox="1"/>
            <p:nvPr/>
          </p:nvSpPr>
          <p:spPr bwMode="auto">
            <a:xfrm>
              <a:off x="5486400" y="2501893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92" name="TextBox 491"/>
            <p:cNvSpPr txBox="1"/>
            <p:nvPr/>
          </p:nvSpPr>
          <p:spPr bwMode="auto">
            <a:xfrm>
              <a:off x="7646642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threadIdx.x</a:t>
              </a:r>
              <a:endPara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93" name="Braces"/>
          <p:cNvGrpSpPr/>
          <p:nvPr/>
        </p:nvGrpSpPr>
        <p:grpSpPr>
          <a:xfrm>
            <a:off x="1241631" y="4186928"/>
            <a:ext cx="7200803" cy="225023"/>
            <a:chOff x="1165920" y="3284647"/>
            <a:chExt cx="8640964" cy="202521"/>
          </a:xfrm>
        </p:grpSpPr>
        <p:sp>
          <p:nvSpPr>
            <p:cNvPr id="494" name="Left Brace 493"/>
            <p:cNvSpPr/>
            <p:nvPr/>
          </p:nvSpPr>
          <p:spPr>
            <a:xfrm rot="16200000">
              <a:off x="2144779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FF993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5" name="Left Brace 494"/>
            <p:cNvSpPr/>
            <p:nvPr/>
          </p:nvSpPr>
          <p:spPr>
            <a:xfrm rot="16200000">
              <a:off x="4305019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ADE2E2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6" name="Left Brace 495"/>
            <p:cNvSpPr/>
            <p:nvPr/>
          </p:nvSpPr>
          <p:spPr>
            <a:xfrm rot="16200000">
              <a:off x="6465262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7" name="Left Brace 496"/>
            <p:cNvSpPr/>
            <p:nvPr/>
          </p:nvSpPr>
          <p:spPr>
            <a:xfrm rot="16200000">
              <a:off x="8625503" y="2305788"/>
              <a:ext cx="202521" cy="21602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98" name="blockIdx"/>
          <p:cNvGrpSpPr/>
          <p:nvPr/>
        </p:nvGrpSpPr>
        <p:grpSpPr>
          <a:xfrm>
            <a:off x="1241630" y="4516376"/>
            <a:ext cx="7200798" cy="307779"/>
            <a:chOff x="1165919" y="3581153"/>
            <a:chExt cx="8640957" cy="277001"/>
          </a:xfrm>
        </p:grpSpPr>
        <p:sp>
          <p:nvSpPr>
            <p:cNvPr id="499" name="TextBox 498"/>
            <p:cNvSpPr txBox="1"/>
            <p:nvPr/>
          </p:nvSpPr>
          <p:spPr bwMode="auto">
            <a:xfrm>
              <a:off x="1165919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0</a:t>
              </a:r>
            </a:p>
          </p:txBody>
        </p:sp>
        <p:sp>
          <p:nvSpPr>
            <p:cNvPr id="500" name="TextBox 499"/>
            <p:cNvSpPr txBox="1"/>
            <p:nvPr/>
          </p:nvSpPr>
          <p:spPr bwMode="auto">
            <a:xfrm>
              <a:off x="3326162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1</a:t>
              </a:r>
            </a:p>
          </p:txBody>
        </p:sp>
        <p:sp>
          <p:nvSpPr>
            <p:cNvPr id="501" name="TextBox 500"/>
            <p:cNvSpPr txBox="1"/>
            <p:nvPr/>
          </p:nvSpPr>
          <p:spPr bwMode="auto">
            <a:xfrm>
              <a:off x="5486398" y="3581154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2</a:t>
              </a:r>
            </a:p>
          </p:txBody>
        </p:sp>
        <p:sp>
          <p:nvSpPr>
            <p:cNvPr id="502" name="TextBox 501"/>
            <p:cNvSpPr txBox="1"/>
            <p:nvPr/>
          </p:nvSpPr>
          <p:spPr bwMode="auto">
            <a:xfrm>
              <a:off x="7646637" y="3581153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urier New" pitchFamily="49" charset="0"/>
                  <a:cs typeface="Courier New" pitchFamily="49" charset="0"/>
                </a:rPr>
                <a:t> = 3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Arrays: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Which thread will operate on the red element?</a:t>
            </a:r>
          </a:p>
          <a:p>
            <a:pPr lvl="0"/>
            <a:endParaRPr lang="en-GB" dirty="0"/>
          </a:p>
        </p:txBody>
      </p:sp>
      <p:sp>
        <p:nvSpPr>
          <p:cNvPr id="314" name="Content Placeholder 3"/>
          <p:cNvSpPr txBox="1">
            <a:spLocks/>
          </p:cNvSpPr>
          <p:nvPr/>
        </p:nvSpPr>
        <p:spPr bwMode="auto">
          <a:xfrm>
            <a:off x="386535" y="5411459"/>
            <a:ext cx="8368771" cy="143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index = 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threadIdx.x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+ </a:t>
            </a:r>
            <a:r>
              <a:rPr kumimoji="0" lang="en-GB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blockIdx.x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 M;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          =      5      +     2      * 8;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          = 21;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15" name="Vector (numbered)"/>
          <p:cNvGrpSpPr/>
          <p:nvPr/>
        </p:nvGrpSpPr>
        <p:grpSpPr>
          <a:xfrm>
            <a:off x="971601" y="4045868"/>
            <a:ext cx="7200800" cy="480058"/>
            <a:chOff x="1165920" y="2969084"/>
            <a:chExt cx="8640960" cy="432052"/>
          </a:xfrm>
        </p:grpSpPr>
        <p:sp>
          <p:nvSpPr>
            <p:cNvPr id="316" name="Round Same Side Corner Rectangle 315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18" name="Round Same Side Corner Rectangle 317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993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DE2E2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kern="0" dirty="0">
                  <a:solidFill>
                    <a:srgbClr val="C00000"/>
                  </a:solidFill>
                  <a:latin typeface="Arial"/>
                </a:rPr>
                <a:t>1</a:t>
              </a: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kern="0" dirty="0">
                  <a:solidFill>
                    <a:srgbClr val="C00000"/>
                  </a:solidFill>
                  <a:latin typeface="Arial"/>
                </a:rPr>
                <a:t>2</a:t>
              </a:r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kern="0" dirty="0">
                  <a:solidFill>
                    <a:srgbClr val="C00000"/>
                  </a:solidFill>
                  <a:latin typeface="Arial"/>
                </a:rPr>
                <a:t>3</a:t>
              </a: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kern="0" dirty="0">
                  <a:solidFill>
                    <a:srgbClr val="C00000"/>
                  </a:solidFill>
                  <a:latin typeface="Arial"/>
                </a:rPr>
                <a:t>4</a:t>
              </a: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kern="0" dirty="0">
                  <a:solidFill>
                    <a:srgbClr val="C00000"/>
                  </a:solidFill>
                  <a:latin typeface="Arial"/>
                </a:rPr>
                <a:t>5</a:t>
              </a: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200" kern="0" dirty="0">
                  <a:solidFill>
                    <a:srgbClr val="C00000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348" name="TextBox 347"/>
          <p:cNvSpPr txBox="1"/>
          <p:nvPr/>
        </p:nvSpPr>
        <p:spPr bwMode="auto">
          <a:xfrm>
            <a:off x="5022051" y="3475489"/>
            <a:ext cx="24977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5</a:t>
            </a:r>
          </a:p>
        </p:txBody>
      </p:sp>
      <p:sp>
        <p:nvSpPr>
          <p:cNvPr id="349" name="Left Brace 348"/>
          <p:cNvSpPr/>
          <p:nvPr/>
        </p:nvSpPr>
        <p:spPr>
          <a:xfrm rot="16200000">
            <a:off x="5359591" y="375892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0" name="TextBox 349"/>
          <p:cNvSpPr txBox="1"/>
          <p:nvPr/>
        </p:nvSpPr>
        <p:spPr bwMode="auto">
          <a:xfrm>
            <a:off x="4346977" y="4717884"/>
            <a:ext cx="2250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2</a:t>
            </a:r>
          </a:p>
        </p:txBody>
      </p:sp>
      <p:grpSp>
        <p:nvGrpSpPr>
          <p:cNvPr id="351" name="Vector (unnumbered)"/>
          <p:cNvGrpSpPr/>
          <p:nvPr/>
        </p:nvGrpSpPr>
        <p:grpSpPr>
          <a:xfrm>
            <a:off x="971600" y="2659591"/>
            <a:ext cx="7245805" cy="480058"/>
            <a:chOff x="1165920" y="2969084"/>
            <a:chExt cx="8694966" cy="432052"/>
          </a:xfrm>
        </p:grpSpPr>
        <p:sp>
          <p:nvSpPr>
            <p:cNvPr id="352" name="Round Same Side Corner Rectangle 351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Round Same Side Corner Rectangle 353"/>
            <p:cNvSpPr/>
            <p:nvPr/>
          </p:nvSpPr>
          <p:spPr>
            <a:xfrm rot="5400000" flipH="1">
              <a:off x="9482844" y="3023091"/>
              <a:ext cx="432048" cy="324036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ADE2E2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84" name="Vector (numbered)"/>
          <p:cNvGrpSpPr/>
          <p:nvPr/>
        </p:nvGrpSpPr>
        <p:grpSpPr>
          <a:xfrm>
            <a:off x="971600" y="2659591"/>
            <a:ext cx="7245805" cy="480058"/>
            <a:chOff x="1165920" y="2969084"/>
            <a:chExt cx="8694965" cy="432052"/>
          </a:xfrm>
        </p:grpSpPr>
        <p:sp>
          <p:nvSpPr>
            <p:cNvPr id="385" name="Round Same Side Corner Rectangle 384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87" name="Round Same Side Corner Rectangle 386"/>
            <p:cNvSpPr/>
            <p:nvPr/>
          </p:nvSpPr>
          <p:spPr>
            <a:xfrm rot="5400000" flipH="1">
              <a:off x="9482845" y="3023092"/>
              <a:ext cx="432048" cy="324032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31</a:t>
              </a: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22</a:t>
              </a:r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23</a:t>
              </a:r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26</a:t>
              </a:r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27</a:t>
              </a:r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28</a:t>
              </a:r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29</a:t>
              </a: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30</a:t>
              </a:r>
            </a:p>
          </p:txBody>
        </p:sp>
      </p:grpSp>
      <p:cxnSp>
        <p:nvCxnSpPr>
          <p:cNvPr id="417" name="Straight Arrow Connector 416"/>
          <p:cNvCxnSpPr/>
          <p:nvPr/>
        </p:nvCxnSpPr>
        <p:spPr>
          <a:xfrm flipH="1">
            <a:off x="5809638" y="3830671"/>
            <a:ext cx="225025" cy="337151"/>
          </a:xfrm>
          <a:prstGeom prst="straightConnector1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18" name="Left Brace 417"/>
          <p:cNvSpPr/>
          <p:nvPr/>
        </p:nvSpPr>
        <p:spPr>
          <a:xfrm rot="5400000" flipV="1">
            <a:off x="1762164" y="3033257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 cap="flat" cmpd="sng" algn="ctr">
            <a:solidFill>
              <a:srgbClr val="FF993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9" name="TextBox 418"/>
          <p:cNvSpPr txBox="1"/>
          <p:nvPr/>
        </p:nvSpPr>
        <p:spPr bwMode="auto">
          <a:xfrm>
            <a:off x="971600" y="3509687"/>
            <a:ext cx="18001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M = 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70489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/>
      <p:bldP spid="349" grpId="0" animBg="1"/>
      <p:bldP spid="350" grpId="0"/>
      <p:bldP spid="418" grpId="0" animBg="1"/>
      <p:bldP spid="4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8716" y="5751777"/>
            <a:ext cx="76200" cy="11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2501" y="5762870"/>
            <a:ext cx="400049" cy="75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08361" y="477572"/>
            <a:ext cx="2717271" cy="546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247" y="2197097"/>
            <a:ext cx="7638315" cy="13843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9424" y="3673475"/>
            <a:ext cx="2160588" cy="41275"/>
          </a:xfrm>
          <a:custGeom>
            <a:avLst/>
            <a:gdLst/>
            <a:ahLst/>
            <a:cxnLst/>
            <a:rect l="l" t="t" r="r" b="b"/>
            <a:pathLst>
              <a:path w="2592705" h="49529">
                <a:moveTo>
                  <a:pt x="0" y="0"/>
                </a:moveTo>
                <a:lnTo>
                  <a:pt x="74689" y="53"/>
                </a:lnTo>
                <a:lnTo>
                  <a:pt x="149157" y="213"/>
                </a:lnTo>
                <a:lnTo>
                  <a:pt x="223183" y="473"/>
                </a:lnTo>
                <a:lnTo>
                  <a:pt x="296546" y="829"/>
                </a:lnTo>
                <a:lnTo>
                  <a:pt x="369025" y="1279"/>
                </a:lnTo>
                <a:lnTo>
                  <a:pt x="440399" y="1816"/>
                </a:lnTo>
                <a:lnTo>
                  <a:pt x="510446" y="2438"/>
                </a:lnTo>
                <a:lnTo>
                  <a:pt x="578946" y="3140"/>
                </a:lnTo>
                <a:lnTo>
                  <a:pt x="645677" y="3917"/>
                </a:lnTo>
                <a:lnTo>
                  <a:pt x="710419" y="4766"/>
                </a:lnTo>
                <a:lnTo>
                  <a:pt x="772950" y="5682"/>
                </a:lnTo>
                <a:lnTo>
                  <a:pt x="833049" y="6661"/>
                </a:lnTo>
                <a:lnTo>
                  <a:pt x="890495" y="7699"/>
                </a:lnTo>
                <a:lnTo>
                  <a:pt x="945067" y="8792"/>
                </a:lnTo>
                <a:lnTo>
                  <a:pt x="996544" y="9935"/>
                </a:lnTo>
                <a:lnTo>
                  <a:pt x="1044704" y="11124"/>
                </a:lnTo>
                <a:lnTo>
                  <a:pt x="1089327" y="12356"/>
                </a:lnTo>
                <a:lnTo>
                  <a:pt x="1130192" y="13625"/>
                </a:lnTo>
                <a:lnTo>
                  <a:pt x="1199762" y="16260"/>
                </a:lnTo>
                <a:lnTo>
                  <a:pt x="1251644" y="18997"/>
                </a:lnTo>
                <a:lnTo>
                  <a:pt x="1292435" y="23217"/>
                </a:lnTo>
                <a:lnTo>
                  <a:pt x="1295273" y="24637"/>
                </a:lnTo>
                <a:lnTo>
                  <a:pt x="1298114" y="26058"/>
                </a:lnTo>
                <a:lnTo>
                  <a:pt x="1338964" y="30278"/>
                </a:lnTo>
                <a:lnTo>
                  <a:pt x="1390922" y="33015"/>
                </a:lnTo>
                <a:lnTo>
                  <a:pt x="1460593" y="35650"/>
                </a:lnTo>
                <a:lnTo>
                  <a:pt x="1501518" y="36919"/>
                </a:lnTo>
                <a:lnTo>
                  <a:pt x="1546206" y="38151"/>
                </a:lnTo>
                <a:lnTo>
                  <a:pt x="1594437" y="39340"/>
                </a:lnTo>
                <a:lnTo>
                  <a:pt x="1645989" y="40483"/>
                </a:lnTo>
                <a:lnTo>
                  <a:pt x="1700641" y="41576"/>
                </a:lnTo>
                <a:lnTo>
                  <a:pt x="1758171" y="42614"/>
                </a:lnTo>
                <a:lnTo>
                  <a:pt x="1818358" y="43593"/>
                </a:lnTo>
                <a:lnTo>
                  <a:pt x="1880981" y="44509"/>
                </a:lnTo>
                <a:lnTo>
                  <a:pt x="1945817" y="45358"/>
                </a:lnTo>
                <a:lnTo>
                  <a:pt x="2012647" y="46135"/>
                </a:lnTo>
                <a:lnTo>
                  <a:pt x="2081248" y="46837"/>
                </a:lnTo>
                <a:lnTo>
                  <a:pt x="2151398" y="47459"/>
                </a:lnTo>
                <a:lnTo>
                  <a:pt x="2222877" y="47996"/>
                </a:lnTo>
                <a:lnTo>
                  <a:pt x="2295463" y="48446"/>
                </a:lnTo>
                <a:lnTo>
                  <a:pt x="2368935" y="48802"/>
                </a:lnTo>
                <a:lnTo>
                  <a:pt x="2443071" y="49062"/>
                </a:lnTo>
                <a:lnTo>
                  <a:pt x="2517650" y="49222"/>
                </a:lnTo>
                <a:lnTo>
                  <a:pt x="2592451" y="49275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9425" y="3724275"/>
            <a:ext cx="4463521" cy="205316"/>
          </a:xfrm>
          <a:custGeom>
            <a:avLst/>
            <a:gdLst/>
            <a:ahLst/>
            <a:cxnLst/>
            <a:rect l="l" t="t" r="r" b="b"/>
            <a:pathLst>
              <a:path w="5356225" h="246379">
                <a:moveTo>
                  <a:pt x="0" y="0"/>
                </a:moveTo>
                <a:lnTo>
                  <a:pt x="74782" y="90"/>
                </a:lnTo>
                <a:lnTo>
                  <a:pt x="149491" y="358"/>
                </a:lnTo>
                <a:lnTo>
                  <a:pt x="224052" y="801"/>
                </a:lnTo>
                <a:lnTo>
                  <a:pt x="298393" y="1413"/>
                </a:lnTo>
                <a:lnTo>
                  <a:pt x="372438" y="2192"/>
                </a:lnTo>
                <a:lnTo>
                  <a:pt x="446114" y="3132"/>
                </a:lnTo>
                <a:lnTo>
                  <a:pt x="519347" y="4231"/>
                </a:lnTo>
                <a:lnTo>
                  <a:pt x="592063" y="5483"/>
                </a:lnTo>
                <a:lnTo>
                  <a:pt x="664188" y="6885"/>
                </a:lnTo>
                <a:lnTo>
                  <a:pt x="735649" y="8433"/>
                </a:lnTo>
                <a:lnTo>
                  <a:pt x="806371" y="10122"/>
                </a:lnTo>
                <a:lnTo>
                  <a:pt x="876281" y="11949"/>
                </a:lnTo>
                <a:lnTo>
                  <a:pt x="945305" y="13910"/>
                </a:lnTo>
                <a:lnTo>
                  <a:pt x="1013368" y="16001"/>
                </a:lnTo>
                <a:lnTo>
                  <a:pt x="1080398" y="18217"/>
                </a:lnTo>
                <a:lnTo>
                  <a:pt x="1146319" y="20555"/>
                </a:lnTo>
                <a:lnTo>
                  <a:pt x="1211059" y="23010"/>
                </a:lnTo>
                <a:lnTo>
                  <a:pt x="1274543" y="25578"/>
                </a:lnTo>
                <a:lnTo>
                  <a:pt x="1336697" y="28256"/>
                </a:lnTo>
                <a:lnTo>
                  <a:pt x="1397448" y="31040"/>
                </a:lnTo>
                <a:lnTo>
                  <a:pt x="1456722" y="33925"/>
                </a:lnTo>
                <a:lnTo>
                  <a:pt x="1514444" y="36907"/>
                </a:lnTo>
                <a:lnTo>
                  <a:pt x="1570541" y="39982"/>
                </a:lnTo>
                <a:lnTo>
                  <a:pt x="1624939" y="43147"/>
                </a:lnTo>
                <a:lnTo>
                  <a:pt x="1677564" y="46396"/>
                </a:lnTo>
                <a:lnTo>
                  <a:pt x="1728342" y="49727"/>
                </a:lnTo>
                <a:lnTo>
                  <a:pt x="1777200" y="53135"/>
                </a:lnTo>
                <a:lnTo>
                  <a:pt x="1824063" y="56616"/>
                </a:lnTo>
                <a:lnTo>
                  <a:pt x="1868857" y="60167"/>
                </a:lnTo>
                <a:lnTo>
                  <a:pt x="1911509" y="63782"/>
                </a:lnTo>
                <a:lnTo>
                  <a:pt x="1951945" y="67458"/>
                </a:lnTo>
                <a:lnTo>
                  <a:pt x="1990091" y="71191"/>
                </a:lnTo>
                <a:lnTo>
                  <a:pt x="2059216" y="78812"/>
                </a:lnTo>
                <a:lnTo>
                  <a:pt x="2118294" y="86611"/>
                </a:lnTo>
                <a:lnTo>
                  <a:pt x="2166734" y="94558"/>
                </a:lnTo>
                <a:lnTo>
                  <a:pt x="2218154" y="106683"/>
                </a:lnTo>
                <a:lnTo>
                  <a:pt x="2243963" y="123063"/>
                </a:lnTo>
                <a:lnTo>
                  <a:pt x="2245170" y="126037"/>
                </a:lnTo>
                <a:lnTo>
                  <a:pt x="2286273" y="140856"/>
                </a:lnTo>
                <a:lnTo>
                  <a:pt x="2337574" y="149650"/>
                </a:lnTo>
                <a:lnTo>
                  <a:pt x="2382222" y="155447"/>
                </a:lnTo>
                <a:lnTo>
                  <a:pt x="2434862" y="161176"/>
                </a:lnTo>
                <a:lnTo>
                  <a:pt x="2495180" y="166825"/>
                </a:lnTo>
                <a:lnTo>
                  <a:pt x="2562863" y="172381"/>
                </a:lnTo>
                <a:lnTo>
                  <a:pt x="2637598" y="177833"/>
                </a:lnTo>
                <a:lnTo>
                  <a:pt x="2677512" y="180515"/>
                </a:lnTo>
                <a:lnTo>
                  <a:pt x="2719072" y="183167"/>
                </a:lnTo>
                <a:lnTo>
                  <a:pt x="2762238" y="185787"/>
                </a:lnTo>
                <a:lnTo>
                  <a:pt x="2806970" y="188372"/>
                </a:lnTo>
                <a:lnTo>
                  <a:pt x="2853231" y="190922"/>
                </a:lnTo>
                <a:lnTo>
                  <a:pt x="2900980" y="193434"/>
                </a:lnTo>
                <a:lnTo>
                  <a:pt x="2950179" y="195908"/>
                </a:lnTo>
                <a:lnTo>
                  <a:pt x="3000788" y="198342"/>
                </a:lnTo>
                <a:lnTo>
                  <a:pt x="3052768" y="200734"/>
                </a:lnTo>
                <a:lnTo>
                  <a:pt x="3106081" y="203083"/>
                </a:lnTo>
                <a:lnTo>
                  <a:pt x="3160686" y="205387"/>
                </a:lnTo>
                <a:lnTo>
                  <a:pt x="3216544" y="207645"/>
                </a:lnTo>
                <a:lnTo>
                  <a:pt x="3273618" y="209854"/>
                </a:lnTo>
                <a:lnTo>
                  <a:pt x="3331866" y="212014"/>
                </a:lnTo>
                <a:lnTo>
                  <a:pt x="3391251" y="214123"/>
                </a:lnTo>
                <a:lnTo>
                  <a:pt x="3451732" y="216179"/>
                </a:lnTo>
                <a:lnTo>
                  <a:pt x="3513271" y="218181"/>
                </a:lnTo>
                <a:lnTo>
                  <a:pt x="3575829" y="220128"/>
                </a:lnTo>
                <a:lnTo>
                  <a:pt x="3639367" y="222017"/>
                </a:lnTo>
                <a:lnTo>
                  <a:pt x="3703844" y="223847"/>
                </a:lnTo>
                <a:lnTo>
                  <a:pt x="3769223" y="225617"/>
                </a:lnTo>
                <a:lnTo>
                  <a:pt x="3835463" y="227325"/>
                </a:lnTo>
                <a:lnTo>
                  <a:pt x="3902526" y="228969"/>
                </a:lnTo>
                <a:lnTo>
                  <a:pt x="3970373" y="230548"/>
                </a:lnTo>
                <a:lnTo>
                  <a:pt x="4038964" y="232061"/>
                </a:lnTo>
                <a:lnTo>
                  <a:pt x="4108260" y="233505"/>
                </a:lnTo>
                <a:lnTo>
                  <a:pt x="4178222" y="234880"/>
                </a:lnTo>
                <a:lnTo>
                  <a:pt x="4248811" y="236184"/>
                </a:lnTo>
                <a:lnTo>
                  <a:pt x="4319988" y="237414"/>
                </a:lnTo>
                <a:lnTo>
                  <a:pt x="4391713" y="238570"/>
                </a:lnTo>
                <a:lnTo>
                  <a:pt x="4463947" y="239651"/>
                </a:lnTo>
                <a:lnTo>
                  <a:pt x="4536652" y="240654"/>
                </a:lnTo>
                <a:lnTo>
                  <a:pt x="4609787" y="241577"/>
                </a:lnTo>
                <a:lnTo>
                  <a:pt x="4683314" y="242421"/>
                </a:lnTo>
                <a:lnTo>
                  <a:pt x="4757194" y="243182"/>
                </a:lnTo>
                <a:lnTo>
                  <a:pt x="4831387" y="243859"/>
                </a:lnTo>
                <a:lnTo>
                  <a:pt x="4905855" y="244451"/>
                </a:lnTo>
                <a:lnTo>
                  <a:pt x="4980557" y="244956"/>
                </a:lnTo>
                <a:lnTo>
                  <a:pt x="5055456" y="245373"/>
                </a:lnTo>
                <a:lnTo>
                  <a:pt x="5130511" y="245700"/>
                </a:lnTo>
                <a:lnTo>
                  <a:pt x="5205683" y="245935"/>
                </a:lnTo>
                <a:lnTo>
                  <a:pt x="5280934" y="246078"/>
                </a:lnTo>
                <a:lnTo>
                  <a:pt x="5356225" y="246126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9424" y="3616325"/>
            <a:ext cx="6624108" cy="150813"/>
          </a:xfrm>
          <a:custGeom>
            <a:avLst/>
            <a:gdLst/>
            <a:ahLst/>
            <a:cxnLst/>
            <a:rect l="l" t="t" r="r" b="b"/>
            <a:pathLst>
              <a:path w="7948930" h="180975">
                <a:moveTo>
                  <a:pt x="0" y="0"/>
                </a:moveTo>
                <a:lnTo>
                  <a:pt x="75221" y="21"/>
                </a:lnTo>
                <a:lnTo>
                  <a:pt x="150419" y="86"/>
                </a:lnTo>
                <a:lnTo>
                  <a:pt x="225568" y="193"/>
                </a:lnTo>
                <a:lnTo>
                  <a:pt x="300645" y="341"/>
                </a:lnTo>
                <a:lnTo>
                  <a:pt x="375625" y="531"/>
                </a:lnTo>
                <a:lnTo>
                  <a:pt x="450484" y="762"/>
                </a:lnTo>
                <a:lnTo>
                  <a:pt x="525199" y="1033"/>
                </a:lnTo>
                <a:lnTo>
                  <a:pt x="599745" y="1344"/>
                </a:lnTo>
                <a:lnTo>
                  <a:pt x="674098" y="1693"/>
                </a:lnTo>
                <a:lnTo>
                  <a:pt x="748234" y="2081"/>
                </a:lnTo>
                <a:lnTo>
                  <a:pt x="822129" y="2507"/>
                </a:lnTo>
                <a:lnTo>
                  <a:pt x="895758" y="2971"/>
                </a:lnTo>
                <a:lnTo>
                  <a:pt x="969099" y="3471"/>
                </a:lnTo>
                <a:lnTo>
                  <a:pt x="1042125" y="4008"/>
                </a:lnTo>
                <a:lnTo>
                  <a:pt x="1114814" y="4581"/>
                </a:lnTo>
                <a:lnTo>
                  <a:pt x="1187142" y="5189"/>
                </a:lnTo>
                <a:lnTo>
                  <a:pt x="1259083" y="5831"/>
                </a:lnTo>
                <a:lnTo>
                  <a:pt x="1330615" y="6508"/>
                </a:lnTo>
                <a:lnTo>
                  <a:pt x="1401713" y="7218"/>
                </a:lnTo>
                <a:lnTo>
                  <a:pt x="1472353" y="7961"/>
                </a:lnTo>
                <a:lnTo>
                  <a:pt x="1542510" y="8737"/>
                </a:lnTo>
                <a:lnTo>
                  <a:pt x="1612161" y="9545"/>
                </a:lnTo>
                <a:lnTo>
                  <a:pt x="1681282" y="10384"/>
                </a:lnTo>
                <a:lnTo>
                  <a:pt x="1749848" y="11254"/>
                </a:lnTo>
                <a:lnTo>
                  <a:pt x="1817836" y="12154"/>
                </a:lnTo>
                <a:lnTo>
                  <a:pt x="1885221" y="13084"/>
                </a:lnTo>
                <a:lnTo>
                  <a:pt x="1951979" y="14043"/>
                </a:lnTo>
                <a:lnTo>
                  <a:pt x="2018086" y="15031"/>
                </a:lnTo>
                <a:lnTo>
                  <a:pt x="2083518" y="16047"/>
                </a:lnTo>
                <a:lnTo>
                  <a:pt x="2148251" y="17090"/>
                </a:lnTo>
                <a:lnTo>
                  <a:pt x="2212261" y="18161"/>
                </a:lnTo>
                <a:lnTo>
                  <a:pt x="2275523" y="19258"/>
                </a:lnTo>
                <a:lnTo>
                  <a:pt x="2338014" y="20381"/>
                </a:lnTo>
                <a:lnTo>
                  <a:pt x="2399710" y="21529"/>
                </a:lnTo>
                <a:lnTo>
                  <a:pt x="2460585" y="22702"/>
                </a:lnTo>
                <a:lnTo>
                  <a:pt x="2520617" y="23899"/>
                </a:lnTo>
                <a:lnTo>
                  <a:pt x="2579781" y="25120"/>
                </a:lnTo>
                <a:lnTo>
                  <a:pt x="2638054" y="26364"/>
                </a:lnTo>
                <a:lnTo>
                  <a:pt x="2695410" y="27631"/>
                </a:lnTo>
                <a:lnTo>
                  <a:pt x="2751826" y="28920"/>
                </a:lnTo>
                <a:lnTo>
                  <a:pt x="2807277" y="30230"/>
                </a:lnTo>
                <a:lnTo>
                  <a:pt x="2861741" y="31562"/>
                </a:lnTo>
                <a:lnTo>
                  <a:pt x="2915191" y="32914"/>
                </a:lnTo>
                <a:lnTo>
                  <a:pt x="2967606" y="34285"/>
                </a:lnTo>
                <a:lnTo>
                  <a:pt x="3018959" y="35676"/>
                </a:lnTo>
                <a:lnTo>
                  <a:pt x="3069228" y="37086"/>
                </a:lnTo>
                <a:lnTo>
                  <a:pt x="3118388" y="38514"/>
                </a:lnTo>
                <a:lnTo>
                  <a:pt x="3166414" y="39960"/>
                </a:lnTo>
                <a:lnTo>
                  <a:pt x="3213284" y="41422"/>
                </a:lnTo>
                <a:lnTo>
                  <a:pt x="3258973" y="42902"/>
                </a:lnTo>
                <a:lnTo>
                  <a:pt x="3303456" y="44397"/>
                </a:lnTo>
                <a:lnTo>
                  <a:pt x="3346710" y="45908"/>
                </a:lnTo>
                <a:lnTo>
                  <a:pt x="3388710" y="47434"/>
                </a:lnTo>
                <a:lnTo>
                  <a:pt x="3429432" y="48974"/>
                </a:lnTo>
                <a:lnTo>
                  <a:pt x="3468853" y="50528"/>
                </a:lnTo>
                <a:lnTo>
                  <a:pt x="3506948" y="52095"/>
                </a:lnTo>
                <a:lnTo>
                  <a:pt x="3579064" y="55268"/>
                </a:lnTo>
                <a:lnTo>
                  <a:pt x="3645588" y="58487"/>
                </a:lnTo>
                <a:lnTo>
                  <a:pt x="3706326" y="61748"/>
                </a:lnTo>
                <a:lnTo>
                  <a:pt x="3761086" y="65047"/>
                </a:lnTo>
                <a:lnTo>
                  <a:pt x="3809675" y="68379"/>
                </a:lnTo>
                <a:lnTo>
                  <a:pt x="3851900" y="71741"/>
                </a:lnTo>
                <a:lnTo>
                  <a:pt x="3902883" y="76827"/>
                </a:lnTo>
                <a:lnTo>
                  <a:pt x="3946787" y="83670"/>
                </a:lnTo>
                <a:lnTo>
                  <a:pt x="3961765" y="90551"/>
                </a:lnTo>
                <a:lnTo>
                  <a:pt x="3962719" y="92267"/>
                </a:lnTo>
                <a:lnTo>
                  <a:pt x="4007330" y="102537"/>
                </a:lnTo>
                <a:lnTo>
                  <a:pt x="4053542" y="107628"/>
                </a:lnTo>
                <a:lnTo>
                  <a:pt x="4092760" y="110995"/>
                </a:lnTo>
                <a:lnTo>
                  <a:pt x="4138480" y="114336"/>
                </a:lnTo>
                <a:lnTo>
                  <a:pt x="4190506" y="117645"/>
                </a:lnTo>
                <a:lnTo>
                  <a:pt x="4248646" y="120920"/>
                </a:lnTo>
                <a:lnTo>
                  <a:pt x="4312705" y="124155"/>
                </a:lnTo>
                <a:lnTo>
                  <a:pt x="4382489" y="127346"/>
                </a:lnTo>
                <a:lnTo>
                  <a:pt x="4457804" y="130489"/>
                </a:lnTo>
                <a:lnTo>
                  <a:pt x="4497476" y="132040"/>
                </a:lnTo>
                <a:lnTo>
                  <a:pt x="4538457" y="133578"/>
                </a:lnTo>
                <a:lnTo>
                  <a:pt x="4580723" y="135102"/>
                </a:lnTo>
                <a:lnTo>
                  <a:pt x="4624252" y="136611"/>
                </a:lnTo>
                <a:lnTo>
                  <a:pt x="4669017" y="138104"/>
                </a:lnTo>
                <a:lnTo>
                  <a:pt x="4714996" y="139582"/>
                </a:lnTo>
                <a:lnTo>
                  <a:pt x="4762163" y="141043"/>
                </a:lnTo>
                <a:lnTo>
                  <a:pt x="4810495" y="142487"/>
                </a:lnTo>
                <a:lnTo>
                  <a:pt x="4859966" y="143913"/>
                </a:lnTo>
                <a:lnTo>
                  <a:pt x="4910554" y="145321"/>
                </a:lnTo>
                <a:lnTo>
                  <a:pt x="4962234" y="146711"/>
                </a:lnTo>
                <a:lnTo>
                  <a:pt x="5014981" y="148081"/>
                </a:lnTo>
                <a:lnTo>
                  <a:pt x="5068771" y="149431"/>
                </a:lnTo>
                <a:lnTo>
                  <a:pt x="5123580" y="150761"/>
                </a:lnTo>
                <a:lnTo>
                  <a:pt x="5179383" y="152070"/>
                </a:lnTo>
                <a:lnTo>
                  <a:pt x="5236157" y="153358"/>
                </a:lnTo>
                <a:lnTo>
                  <a:pt x="5293877" y="154624"/>
                </a:lnTo>
                <a:lnTo>
                  <a:pt x="5352519" y="155867"/>
                </a:lnTo>
                <a:lnTo>
                  <a:pt x="5412059" y="157087"/>
                </a:lnTo>
                <a:lnTo>
                  <a:pt x="5472472" y="158283"/>
                </a:lnTo>
                <a:lnTo>
                  <a:pt x="5533734" y="159455"/>
                </a:lnTo>
                <a:lnTo>
                  <a:pt x="5595821" y="160603"/>
                </a:lnTo>
                <a:lnTo>
                  <a:pt x="5658709" y="161725"/>
                </a:lnTo>
                <a:lnTo>
                  <a:pt x="5722373" y="162821"/>
                </a:lnTo>
                <a:lnTo>
                  <a:pt x="5786789" y="163891"/>
                </a:lnTo>
                <a:lnTo>
                  <a:pt x="5851933" y="164933"/>
                </a:lnTo>
                <a:lnTo>
                  <a:pt x="5917780" y="165949"/>
                </a:lnTo>
                <a:lnTo>
                  <a:pt x="5984307" y="166936"/>
                </a:lnTo>
                <a:lnTo>
                  <a:pt x="6051489" y="167895"/>
                </a:lnTo>
                <a:lnTo>
                  <a:pt x="6119301" y="168824"/>
                </a:lnTo>
                <a:lnTo>
                  <a:pt x="6187720" y="169724"/>
                </a:lnTo>
                <a:lnTo>
                  <a:pt x="6256722" y="170593"/>
                </a:lnTo>
                <a:lnTo>
                  <a:pt x="6326281" y="171432"/>
                </a:lnTo>
                <a:lnTo>
                  <a:pt x="6396375" y="172239"/>
                </a:lnTo>
                <a:lnTo>
                  <a:pt x="6466977" y="173015"/>
                </a:lnTo>
                <a:lnTo>
                  <a:pt x="6538065" y="173758"/>
                </a:lnTo>
                <a:lnTo>
                  <a:pt x="6609614" y="174468"/>
                </a:lnTo>
                <a:lnTo>
                  <a:pt x="6681600" y="175144"/>
                </a:lnTo>
                <a:lnTo>
                  <a:pt x="6753998" y="175786"/>
                </a:lnTo>
                <a:lnTo>
                  <a:pt x="6826785" y="176394"/>
                </a:lnTo>
                <a:lnTo>
                  <a:pt x="6899935" y="176966"/>
                </a:lnTo>
                <a:lnTo>
                  <a:pt x="6973426" y="177503"/>
                </a:lnTo>
                <a:lnTo>
                  <a:pt x="7047231" y="178003"/>
                </a:lnTo>
                <a:lnTo>
                  <a:pt x="7121328" y="178467"/>
                </a:lnTo>
                <a:lnTo>
                  <a:pt x="7195692" y="178893"/>
                </a:lnTo>
                <a:lnTo>
                  <a:pt x="7270298" y="179281"/>
                </a:lnTo>
                <a:lnTo>
                  <a:pt x="7345123" y="179631"/>
                </a:lnTo>
                <a:lnTo>
                  <a:pt x="7420142" y="179941"/>
                </a:lnTo>
                <a:lnTo>
                  <a:pt x="7495331" y="180212"/>
                </a:lnTo>
                <a:lnTo>
                  <a:pt x="7570666" y="180443"/>
                </a:lnTo>
                <a:lnTo>
                  <a:pt x="7646122" y="180633"/>
                </a:lnTo>
                <a:lnTo>
                  <a:pt x="7721675" y="180781"/>
                </a:lnTo>
                <a:lnTo>
                  <a:pt x="7797302" y="180888"/>
                </a:lnTo>
                <a:lnTo>
                  <a:pt x="7872976" y="180953"/>
                </a:lnTo>
                <a:lnTo>
                  <a:pt x="7948676" y="180975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9425" y="3781424"/>
            <a:ext cx="3168649" cy="311150"/>
          </a:xfrm>
          <a:custGeom>
            <a:avLst/>
            <a:gdLst/>
            <a:ahLst/>
            <a:cxnLst/>
            <a:rect l="l" t="t" r="r" b="b"/>
            <a:pathLst>
              <a:path w="3802379" h="373379">
                <a:moveTo>
                  <a:pt x="0" y="0"/>
                </a:moveTo>
                <a:lnTo>
                  <a:pt x="73707" y="137"/>
                </a:lnTo>
                <a:lnTo>
                  <a:pt x="147341" y="544"/>
                </a:lnTo>
                <a:lnTo>
                  <a:pt x="220830" y="1215"/>
                </a:lnTo>
                <a:lnTo>
                  <a:pt x="294100" y="2144"/>
                </a:lnTo>
                <a:lnTo>
                  <a:pt x="367079" y="3324"/>
                </a:lnTo>
                <a:lnTo>
                  <a:pt x="439694" y="4750"/>
                </a:lnTo>
                <a:lnTo>
                  <a:pt x="511872" y="6416"/>
                </a:lnTo>
                <a:lnTo>
                  <a:pt x="583541" y="8315"/>
                </a:lnTo>
                <a:lnTo>
                  <a:pt x="654627" y="10441"/>
                </a:lnTo>
                <a:lnTo>
                  <a:pt x="725057" y="12788"/>
                </a:lnTo>
                <a:lnTo>
                  <a:pt x="794760" y="15350"/>
                </a:lnTo>
                <a:lnTo>
                  <a:pt x="863662" y="18121"/>
                </a:lnTo>
                <a:lnTo>
                  <a:pt x="931690" y="21094"/>
                </a:lnTo>
                <a:lnTo>
                  <a:pt x="998771" y="24264"/>
                </a:lnTo>
                <a:lnTo>
                  <a:pt x="1064833" y="27624"/>
                </a:lnTo>
                <a:lnTo>
                  <a:pt x="1129803" y="31169"/>
                </a:lnTo>
                <a:lnTo>
                  <a:pt x="1193608" y="34892"/>
                </a:lnTo>
                <a:lnTo>
                  <a:pt x="1256176" y="38786"/>
                </a:lnTo>
                <a:lnTo>
                  <a:pt x="1317433" y="42847"/>
                </a:lnTo>
                <a:lnTo>
                  <a:pt x="1377306" y="47067"/>
                </a:lnTo>
                <a:lnTo>
                  <a:pt x="1435723" y="51441"/>
                </a:lnTo>
                <a:lnTo>
                  <a:pt x="1492611" y="55963"/>
                </a:lnTo>
                <a:lnTo>
                  <a:pt x="1547898" y="60625"/>
                </a:lnTo>
                <a:lnTo>
                  <a:pt x="1601510" y="65423"/>
                </a:lnTo>
                <a:lnTo>
                  <a:pt x="1653374" y="70350"/>
                </a:lnTo>
                <a:lnTo>
                  <a:pt x="1703418" y="75400"/>
                </a:lnTo>
                <a:lnTo>
                  <a:pt x="1751569" y="80567"/>
                </a:lnTo>
                <a:lnTo>
                  <a:pt x="1797755" y="85845"/>
                </a:lnTo>
                <a:lnTo>
                  <a:pt x="1841901" y="91227"/>
                </a:lnTo>
                <a:lnTo>
                  <a:pt x="1883936" y="96708"/>
                </a:lnTo>
                <a:lnTo>
                  <a:pt x="1923787" y="102281"/>
                </a:lnTo>
                <a:lnTo>
                  <a:pt x="1996645" y="113679"/>
                </a:lnTo>
                <a:lnTo>
                  <a:pt x="2059892" y="125373"/>
                </a:lnTo>
                <a:lnTo>
                  <a:pt x="2112945" y="137314"/>
                </a:lnTo>
                <a:lnTo>
                  <a:pt x="2155223" y="149452"/>
                </a:lnTo>
                <a:lnTo>
                  <a:pt x="2197161" y="167923"/>
                </a:lnTo>
                <a:lnTo>
                  <a:pt x="2213746" y="195035"/>
                </a:lnTo>
                <a:lnTo>
                  <a:pt x="2220164" y="203492"/>
                </a:lnTo>
                <a:lnTo>
                  <a:pt x="2263582" y="228618"/>
                </a:lnTo>
                <a:lnTo>
                  <a:pt x="2311338" y="245008"/>
                </a:lnTo>
                <a:lnTo>
                  <a:pt x="2372903" y="260964"/>
                </a:lnTo>
                <a:lnTo>
                  <a:pt x="2447214" y="276361"/>
                </a:lnTo>
                <a:lnTo>
                  <a:pt x="2488818" y="283811"/>
                </a:lnTo>
                <a:lnTo>
                  <a:pt x="2533210" y="291074"/>
                </a:lnTo>
                <a:lnTo>
                  <a:pt x="2580258" y="298135"/>
                </a:lnTo>
                <a:lnTo>
                  <a:pt x="2629828" y="304978"/>
                </a:lnTo>
                <a:lnTo>
                  <a:pt x="2681789" y="311588"/>
                </a:lnTo>
                <a:lnTo>
                  <a:pt x="2736006" y="317949"/>
                </a:lnTo>
                <a:lnTo>
                  <a:pt x="2792349" y="324045"/>
                </a:lnTo>
                <a:lnTo>
                  <a:pt x="2850682" y="329861"/>
                </a:lnTo>
                <a:lnTo>
                  <a:pt x="2910875" y="335382"/>
                </a:lnTo>
                <a:lnTo>
                  <a:pt x="2972794" y="340591"/>
                </a:lnTo>
                <a:lnTo>
                  <a:pt x="3036306" y="345472"/>
                </a:lnTo>
                <a:lnTo>
                  <a:pt x="3101279" y="350012"/>
                </a:lnTo>
                <a:lnTo>
                  <a:pt x="3167579" y="354193"/>
                </a:lnTo>
                <a:lnTo>
                  <a:pt x="3235075" y="358000"/>
                </a:lnTo>
                <a:lnTo>
                  <a:pt x="3303633" y="361417"/>
                </a:lnTo>
                <a:lnTo>
                  <a:pt x="3373120" y="364430"/>
                </a:lnTo>
                <a:lnTo>
                  <a:pt x="3443404" y="367022"/>
                </a:lnTo>
                <a:lnTo>
                  <a:pt x="3514351" y="369178"/>
                </a:lnTo>
                <a:lnTo>
                  <a:pt x="3585830" y="370881"/>
                </a:lnTo>
                <a:lnTo>
                  <a:pt x="3657707" y="372118"/>
                </a:lnTo>
                <a:lnTo>
                  <a:pt x="3729850" y="372871"/>
                </a:lnTo>
                <a:lnTo>
                  <a:pt x="3802126" y="373125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9425" y="3832225"/>
            <a:ext cx="6839479" cy="636588"/>
          </a:xfrm>
          <a:custGeom>
            <a:avLst/>
            <a:gdLst/>
            <a:ahLst/>
            <a:cxnLst/>
            <a:rect l="l" t="t" r="r" b="b"/>
            <a:pathLst>
              <a:path w="8207375" h="763904">
                <a:moveTo>
                  <a:pt x="0" y="0"/>
                </a:moveTo>
                <a:lnTo>
                  <a:pt x="69985" y="210"/>
                </a:lnTo>
                <a:lnTo>
                  <a:pt x="139919" y="836"/>
                </a:lnTo>
                <a:lnTo>
                  <a:pt x="209749" y="1869"/>
                </a:lnTo>
                <a:lnTo>
                  <a:pt x="279424" y="3301"/>
                </a:lnTo>
                <a:lnTo>
                  <a:pt x="348891" y="5124"/>
                </a:lnTo>
                <a:lnTo>
                  <a:pt x="418100" y="7330"/>
                </a:lnTo>
                <a:lnTo>
                  <a:pt x="486999" y="9911"/>
                </a:lnTo>
                <a:lnTo>
                  <a:pt x="555534" y="12858"/>
                </a:lnTo>
                <a:lnTo>
                  <a:pt x="623656" y="16164"/>
                </a:lnTo>
                <a:lnTo>
                  <a:pt x="691312" y="19820"/>
                </a:lnTo>
                <a:lnTo>
                  <a:pt x="758450" y="23818"/>
                </a:lnTo>
                <a:lnTo>
                  <a:pt x="825019" y="28149"/>
                </a:lnTo>
                <a:lnTo>
                  <a:pt x="890966" y="32807"/>
                </a:lnTo>
                <a:lnTo>
                  <a:pt x="956240" y="37783"/>
                </a:lnTo>
                <a:lnTo>
                  <a:pt x="1020790" y="43067"/>
                </a:lnTo>
                <a:lnTo>
                  <a:pt x="1084563" y="48654"/>
                </a:lnTo>
                <a:lnTo>
                  <a:pt x="1147507" y="54533"/>
                </a:lnTo>
                <a:lnTo>
                  <a:pt x="1209572" y="60698"/>
                </a:lnTo>
                <a:lnTo>
                  <a:pt x="1270705" y="67139"/>
                </a:lnTo>
                <a:lnTo>
                  <a:pt x="1330854" y="73850"/>
                </a:lnTo>
                <a:lnTo>
                  <a:pt x="1389967" y="80821"/>
                </a:lnTo>
                <a:lnTo>
                  <a:pt x="1447994" y="88044"/>
                </a:lnTo>
                <a:lnTo>
                  <a:pt x="1504881" y="95512"/>
                </a:lnTo>
                <a:lnTo>
                  <a:pt x="1560578" y="103216"/>
                </a:lnTo>
                <a:lnTo>
                  <a:pt x="1615032" y="111148"/>
                </a:lnTo>
                <a:lnTo>
                  <a:pt x="1668192" y="119300"/>
                </a:lnTo>
                <a:lnTo>
                  <a:pt x="1720006" y="127664"/>
                </a:lnTo>
                <a:lnTo>
                  <a:pt x="1770422" y="136231"/>
                </a:lnTo>
                <a:lnTo>
                  <a:pt x="1819389" y="144994"/>
                </a:lnTo>
                <a:lnTo>
                  <a:pt x="1866854" y="153945"/>
                </a:lnTo>
                <a:lnTo>
                  <a:pt x="1912766" y="163074"/>
                </a:lnTo>
                <a:lnTo>
                  <a:pt x="1957073" y="172375"/>
                </a:lnTo>
                <a:lnTo>
                  <a:pt x="1999724" y="181838"/>
                </a:lnTo>
                <a:lnTo>
                  <a:pt x="2040666" y="191456"/>
                </a:lnTo>
                <a:lnTo>
                  <a:pt x="2079847" y="201221"/>
                </a:lnTo>
                <a:lnTo>
                  <a:pt x="2117217" y="211124"/>
                </a:lnTo>
                <a:lnTo>
                  <a:pt x="2186314" y="231313"/>
                </a:lnTo>
                <a:lnTo>
                  <a:pt x="2247542" y="251959"/>
                </a:lnTo>
                <a:lnTo>
                  <a:pt x="2300486" y="272995"/>
                </a:lnTo>
                <a:lnTo>
                  <a:pt x="2344733" y="294358"/>
                </a:lnTo>
                <a:lnTo>
                  <a:pt x="2379868" y="315981"/>
                </a:lnTo>
                <a:lnTo>
                  <a:pt x="2414580" y="348761"/>
                </a:lnTo>
                <a:lnTo>
                  <a:pt x="2426462" y="381761"/>
                </a:lnTo>
                <a:lnTo>
                  <a:pt x="2427083" y="386614"/>
                </a:lnTo>
                <a:lnTo>
                  <a:pt x="2456374" y="415693"/>
                </a:lnTo>
                <a:lnTo>
                  <a:pt x="2499476" y="434992"/>
                </a:lnTo>
                <a:lnTo>
                  <a:pt x="2543698" y="449388"/>
                </a:lnTo>
                <a:lnTo>
                  <a:pt x="2597801" y="463697"/>
                </a:lnTo>
                <a:lnTo>
                  <a:pt x="2639217" y="473179"/>
                </a:lnTo>
                <a:lnTo>
                  <a:pt x="2684813" y="482607"/>
                </a:lnTo>
                <a:lnTo>
                  <a:pt x="2734505" y="491977"/>
                </a:lnTo>
                <a:lnTo>
                  <a:pt x="2788208" y="501284"/>
                </a:lnTo>
                <a:lnTo>
                  <a:pt x="2845838" y="510520"/>
                </a:lnTo>
                <a:lnTo>
                  <a:pt x="2907309" y="519682"/>
                </a:lnTo>
                <a:lnTo>
                  <a:pt x="2972539" y="528762"/>
                </a:lnTo>
                <a:lnTo>
                  <a:pt x="3041441" y="537757"/>
                </a:lnTo>
                <a:lnTo>
                  <a:pt x="3113933" y="546659"/>
                </a:lnTo>
                <a:lnTo>
                  <a:pt x="3189929" y="555464"/>
                </a:lnTo>
                <a:lnTo>
                  <a:pt x="3229215" y="559828"/>
                </a:lnTo>
                <a:lnTo>
                  <a:pt x="3269345" y="564166"/>
                </a:lnTo>
                <a:lnTo>
                  <a:pt x="3310309" y="568476"/>
                </a:lnTo>
                <a:lnTo>
                  <a:pt x="3352096" y="572759"/>
                </a:lnTo>
                <a:lnTo>
                  <a:pt x="3394696" y="577013"/>
                </a:lnTo>
                <a:lnTo>
                  <a:pt x="3438098" y="581238"/>
                </a:lnTo>
                <a:lnTo>
                  <a:pt x="3482292" y="585433"/>
                </a:lnTo>
                <a:lnTo>
                  <a:pt x="3527267" y="589597"/>
                </a:lnTo>
                <a:lnTo>
                  <a:pt x="3573013" y="593730"/>
                </a:lnTo>
                <a:lnTo>
                  <a:pt x="3619518" y="597831"/>
                </a:lnTo>
                <a:lnTo>
                  <a:pt x="3666773" y="601899"/>
                </a:lnTo>
                <a:lnTo>
                  <a:pt x="3714767" y="605933"/>
                </a:lnTo>
                <a:lnTo>
                  <a:pt x="3763489" y="609934"/>
                </a:lnTo>
                <a:lnTo>
                  <a:pt x="3812929" y="613900"/>
                </a:lnTo>
                <a:lnTo>
                  <a:pt x="3863076" y="617830"/>
                </a:lnTo>
                <a:lnTo>
                  <a:pt x="3913920" y="621723"/>
                </a:lnTo>
                <a:lnTo>
                  <a:pt x="3965450" y="625580"/>
                </a:lnTo>
                <a:lnTo>
                  <a:pt x="4017655" y="629400"/>
                </a:lnTo>
                <a:lnTo>
                  <a:pt x="4070525" y="633181"/>
                </a:lnTo>
                <a:lnTo>
                  <a:pt x="4124050" y="636922"/>
                </a:lnTo>
                <a:lnTo>
                  <a:pt x="4178219" y="640625"/>
                </a:lnTo>
                <a:lnTo>
                  <a:pt x="4233021" y="644286"/>
                </a:lnTo>
                <a:lnTo>
                  <a:pt x="4288445" y="647907"/>
                </a:lnTo>
                <a:lnTo>
                  <a:pt x="4344482" y="651486"/>
                </a:lnTo>
                <a:lnTo>
                  <a:pt x="4401121" y="655022"/>
                </a:lnTo>
                <a:lnTo>
                  <a:pt x="4458350" y="658515"/>
                </a:lnTo>
                <a:lnTo>
                  <a:pt x="4516160" y="661964"/>
                </a:lnTo>
                <a:lnTo>
                  <a:pt x="4574540" y="665369"/>
                </a:lnTo>
                <a:lnTo>
                  <a:pt x="4633480" y="668728"/>
                </a:lnTo>
                <a:lnTo>
                  <a:pt x="4692968" y="672041"/>
                </a:lnTo>
                <a:lnTo>
                  <a:pt x="4752995" y="675308"/>
                </a:lnTo>
                <a:lnTo>
                  <a:pt x="4813549" y="678527"/>
                </a:lnTo>
                <a:lnTo>
                  <a:pt x="4874621" y="681698"/>
                </a:lnTo>
                <a:lnTo>
                  <a:pt x="4936199" y="684820"/>
                </a:lnTo>
                <a:lnTo>
                  <a:pt x="4998273" y="687892"/>
                </a:lnTo>
                <a:lnTo>
                  <a:pt x="5060833" y="690915"/>
                </a:lnTo>
                <a:lnTo>
                  <a:pt x="5123868" y="693886"/>
                </a:lnTo>
                <a:lnTo>
                  <a:pt x="5187367" y="696806"/>
                </a:lnTo>
                <a:lnTo>
                  <a:pt x="5251320" y="699674"/>
                </a:lnTo>
                <a:lnTo>
                  <a:pt x="5315716" y="702489"/>
                </a:lnTo>
                <a:lnTo>
                  <a:pt x="5380546" y="705250"/>
                </a:lnTo>
                <a:lnTo>
                  <a:pt x="5445797" y="707956"/>
                </a:lnTo>
                <a:lnTo>
                  <a:pt x="5511460" y="710608"/>
                </a:lnTo>
                <a:lnTo>
                  <a:pt x="5577524" y="713204"/>
                </a:lnTo>
                <a:lnTo>
                  <a:pt x="5643978" y="715743"/>
                </a:lnTo>
                <a:lnTo>
                  <a:pt x="5710813" y="718225"/>
                </a:lnTo>
                <a:lnTo>
                  <a:pt x="5778017" y="720649"/>
                </a:lnTo>
                <a:lnTo>
                  <a:pt x="5845579" y="723015"/>
                </a:lnTo>
                <a:lnTo>
                  <a:pt x="5913490" y="725321"/>
                </a:lnTo>
                <a:lnTo>
                  <a:pt x="5981739" y="727567"/>
                </a:lnTo>
                <a:lnTo>
                  <a:pt x="6050315" y="729753"/>
                </a:lnTo>
                <a:lnTo>
                  <a:pt x="6119207" y="731877"/>
                </a:lnTo>
                <a:lnTo>
                  <a:pt x="6188406" y="733940"/>
                </a:lnTo>
                <a:lnTo>
                  <a:pt x="6257900" y="735939"/>
                </a:lnTo>
                <a:lnTo>
                  <a:pt x="6327679" y="737875"/>
                </a:lnTo>
                <a:lnTo>
                  <a:pt x="6397733" y="739747"/>
                </a:lnTo>
                <a:lnTo>
                  <a:pt x="6468050" y="741554"/>
                </a:lnTo>
                <a:lnTo>
                  <a:pt x="6538621" y="743296"/>
                </a:lnTo>
                <a:lnTo>
                  <a:pt x="6609434" y="744971"/>
                </a:lnTo>
                <a:lnTo>
                  <a:pt x="6680480" y="746579"/>
                </a:lnTo>
                <a:lnTo>
                  <a:pt x="6751747" y="748120"/>
                </a:lnTo>
                <a:lnTo>
                  <a:pt x="6823225" y="749592"/>
                </a:lnTo>
                <a:lnTo>
                  <a:pt x="6894904" y="750995"/>
                </a:lnTo>
                <a:lnTo>
                  <a:pt x="6966773" y="752329"/>
                </a:lnTo>
                <a:lnTo>
                  <a:pt x="7038821" y="753592"/>
                </a:lnTo>
                <a:lnTo>
                  <a:pt x="7111038" y="754784"/>
                </a:lnTo>
                <a:lnTo>
                  <a:pt x="7183413" y="755904"/>
                </a:lnTo>
                <a:lnTo>
                  <a:pt x="7255936" y="756951"/>
                </a:lnTo>
                <a:lnTo>
                  <a:pt x="7328596" y="757925"/>
                </a:lnTo>
                <a:lnTo>
                  <a:pt x="7401383" y="758826"/>
                </a:lnTo>
                <a:lnTo>
                  <a:pt x="7474285" y="759651"/>
                </a:lnTo>
                <a:lnTo>
                  <a:pt x="7547294" y="760402"/>
                </a:lnTo>
                <a:lnTo>
                  <a:pt x="7620397" y="761076"/>
                </a:lnTo>
                <a:lnTo>
                  <a:pt x="7693585" y="761674"/>
                </a:lnTo>
                <a:lnTo>
                  <a:pt x="7766846" y="762194"/>
                </a:lnTo>
                <a:lnTo>
                  <a:pt x="7840171" y="762636"/>
                </a:lnTo>
                <a:lnTo>
                  <a:pt x="7913548" y="762999"/>
                </a:lnTo>
                <a:lnTo>
                  <a:pt x="7986968" y="763283"/>
                </a:lnTo>
                <a:lnTo>
                  <a:pt x="8060419" y="763487"/>
                </a:lnTo>
                <a:lnTo>
                  <a:pt x="8133892" y="763609"/>
                </a:lnTo>
                <a:lnTo>
                  <a:pt x="8207375" y="763650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9425" y="3889375"/>
            <a:ext cx="2520421" cy="582083"/>
          </a:xfrm>
          <a:custGeom>
            <a:avLst/>
            <a:gdLst/>
            <a:ahLst/>
            <a:cxnLst/>
            <a:rect l="l" t="t" r="r" b="b"/>
            <a:pathLst>
              <a:path w="3024504" h="698500">
                <a:moveTo>
                  <a:pt x="0" y="0"/>
                </a:moveTo>
                <a:lnTo>
                  <a:pt x="66689" y="448"/>
                </a:lnTo>
                <a:lnTo>
                  <a:pt x="133263" y="1777"/>
                </a:lnTo>
                <a:lnTo>
                  <a:pt x="199606" y="3958"/>
                </a:lnTo>
                <a:lnTo>
                  <a:pt x="265603" y="6966"/>
                </a:lnTo>
                <a:lnTo>
                  <a:pt x="331138" y="10774"/>
                </a:lnTo>
                <a:lnTo>
                  <a:pt x="396096" y="15354"/>
                </a:lnTo>
                <a:lnTo>
                  <a:pt x="460362" y="20681"/>
                </a:lnTo>
                <a:lnTo>
                  <a:pt x="523820" y="26728"/>
                </a:lnTo>
                <a:lnTo>
                  <a:pt x="586354" y="33468"/>
                </a:lnTo>
                <a:lnTo>
                  <a:pt x="647850" y="40874"/>
                </a:lnTo>
                <a:lnTo>
                  <a:pt x="708192" y="48921"/>
                </a:lnTo>
                <a:lnTo>
                  <a:pt x="767264" y="57580"/>
                </a:lnTo>
                <a:lnTo>
                  <a:pt x="824951" y="66826"/>
                </a:lnTo>
                <a:lnTo>
                  <a:pt x="881138" y="76631"/>
                </a:lnTo>
                <a:lnTo>
                  <a:pt x="935709" y="86970"/>
                </a:lnTo>
                <a:lnTo>
                  <a:pt x="988549" y="97815"/>
                </a:lnTo>
                <a:lnTo>
                  <a:pt x="1039542" y="109140"/>
                </a:lnTo>
                <a:lnTo>
                  <a:pt x="1088573" y="120918"/>
                </a:lnTo>
                <a:lnTo>
                  <a:pt x="1135527" y="133123"/>
                </a:lnTo>
                <a:lnTo>
                  <a:pt x="1180288" y="145728"/>
                </a:lnTo>
                <a:lnTo>
                  <a:pt x="1222741" y="158705"/>
                </a:lnTo>
                <a:lnTo>
                  <a:pt x="1262770" y="172030"/>
                </a:lnTo>
                <a:lnTo>
                  <a:pt x="1300260" y="185674"/>
                </a:lnTo>
                <a:lnTo>
                  <a:pt x="1367161" y="213816"/>
                </a:lnTo>
                <a:lnTo>
                  <a:pt x="1422520" y="242917"/>
                </a:lnTo>
                <a:lnTo>
                  <a:pt x="1465415" y="272764"/>
                </a:lnTo>
                <a:lnTo>
                  <a:pt x="1494923" y="303145"/>
                </a:lnTo>
                <a:lnTo>
                  <a:pt x="1512062" y="349250"/>
                </a:lnTo>
                <a:lnTo>
                  <a:pt x="1514004" y="364653"/>
                </a:lnTo>
                <a:lnTo>
                  <a:pt x="1542223" y="410598"/>
                </a:lnTo>
                <a:lnTo>
                  <a:pt x="1578540" y="440738"/>
                </a:lnTo>
                <a:lnTo>
                  <a:pt x="1627784" y="470239"/>
                </a:lnTo>
                <a:lnTo>
                  <a:pt x="1689031" y="498887"/>
                </a:lnTo>
                <a:lnTo>
                  <a:pt x="1761359" y="526469"/>
                </a:lnTo>
                <a:lnTo>
                  <a:pt x="1801389" y="539794"/>
                </a:lnTo>
                <a:lnTo>
                  <a:pt x="1843844" y="552771"/>
                </a:lnTo>
                <a:lnTo>
                  <a:pt x="1888607" y="565376"/>
                </a:lnTo>
                <a:lnTo>
                  <a:pt x="1935563" y="577581"/>
                </a:lnTo>
                <a:lnTo>
                  <a:pt x="1984597" y="589359"/>
                </a:lnTo>
                <a:lnTo>
                  <a:pt x="2035593" y="600684"/>
                </a:lnTo>
                <a:lnTo>
                  <a:pt x="2088436" y="611529"/>
                </a:lnTo>
                <a:lnTo>
                  <a:pt x="2143011" y="621868"/>
                </a:lnTo>
                <a:lnTo>
                  <a:pt x="2199202" y="631673"/>
                </a:lnTo>
                <a:lnTo>
                  <a:pt x="2256893" y="640919"/>
                </a:lnTo>
                <a:lnTo>
                  <a:pt x="2315970" y="649578"/>
                </a:lnTo>
                <a:lnTo>
                  <a:pt x="2376317" y="657625"/>
                </a:lnTo>
                <a:lnTo>
                  <a:pt x="2437819" y="665031"/>
                </a:lnTo>
                <a:lnTo>
                  <a:pt x="2500360" y="671771"/>
                </a:lnTo>
                <a:lnTo>
                  <a:pt x="2563825" y="677818"/>
                </a:lnTo>
                <a:lnTo>
                  <a:pt x="2628098" y="683145"/>
                </a:lnTo>
                <a:lnTo>
                  <a:pt x="2693064" y="687725"/>
                </a:lnTo>
                <a:lnTo>
                  <a:pt x="2758607" y="691533"/>
                </a:lnTo>
                <a:lnTo>
                  <a:pt x="2824613" y="694541"/>
                </a:lnTo>
                <a:lnTo>
                  <a:pt x="2890966" y="696722"/>
                </a:lnTo>
                <a:lnTo>
                  <a:pt x="2957550" y="698051"/>
                </a:lnTo>
                <a:lnTo>
                  <a:pt x="3024251" y="698500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9425" y="3940174"/>
            <a:ext cx="5759979" cy="797983"/>
          </a:xfrm>
          <a:custGeom>
            <a:avLst/>
            <a:gdLst/>
            <a:ahLst/>
            <a:cxnLst/>
            <a:rect l="l" t="t" r="r" b="b"/>
            <a:pathLst>
              <a:path w="6911975" h="957579">
                <a:moveTo>
                  <a:pt x="0" y="0"/>
                </a:moveTo>
                <a:lnTo>
                  <a:pt x="60882" y="904"/>
                </a:lnTo>
                <a:lnTo>
                  <a:pt x="121608" y="3575"/>
                </a:lnTo>
                <a:lnTo>
                  <a:pt x="182024" y="7945"/>
                </a:lnTo>
                <a:lnTo>
                  <a:pt x="241972" y="13951"/>
                </a:lnTo>
                <a:lnTo>
                  <a:pt x="301300" y="21527"/>
                </a:lnTo>
                <a:lnTo>
                  <a:pt x="359850" y="30607"/>
                </a:lnTo>
                <a:lnTo>
                  <a:pt x="417467" y="41126"/>
                </a:lnTo>
                <a:lnTo>
                  <a:pt x="473997" y="53018"/>
                </a:lnTo>
                <a:lnTo>
                  <a:pt x="529283" y="66219"/>
                </a:lnTo>
                <a:lnTo>
                  <a:pt x="583171" y="80662"/>
                </a:lnTo>
                <a:lnTo>
                  <a:pt x="635505" y="96283"/>
                </a:lnTo>
                <a:lnTo>
                  <a:pt x="686130" y="113017"/>
                </a:lnTo>
                <a:lnTo>
                  <a:pt x="734890" y="130797"/>
                </a:lnTo>
                <a:lnTo>
                  <a:pt x="781631" y="149558"/>
                </a:lnTo>
                <a:lnTo>
                  <a:pt x="826195" y="169235"/>
                </a:lnTo>
                <a:lnTo>
                  <a:pt x="868430" y="189763"/>
                </a:lnTo>
                <a:lnTo>
                  <a:pt x="908178" y="211077"/>
                </a:lnTo>
                <a:lnTo>
                  <a:pt x="945285" y="233110"/>
                </a:lnTo>
                <a:lnTo>
                  <a:pt x="979595" y="255798"/>
                </a:lnTo>
                <a:lnTo>
                  <a:pt x="1010954" y="279076"/>
                </a:lnTo>
                <a:lnTo>
                  <a:pt x="1064192" y="327136"/>
                </a:lnTo>
                <a:lnTo>
                  <a:pt x="1103759" y="376770"/>
                </a:lnTo>
                <a:lnTo>
                  <a:pt x="1128410" y="427453"/>
                </a:lnTo>
                <a:lnTo>
                  <a:pt x="1136904" y="478663"/>
                </a:lnTo>
                <a:lnTo>
                  <a:pt x="1137514" y="484694"/>
                </a:lnTo>
                <a:lnTo>
                  <a:pt x="1166291" y="520839"/>
                </a:lnTo>
                <a:lnTo>
                  <a:pt x="1208643" y="544828"/>
                </a:lnTo>
                <a:lnTo>
                  <a:pt x="1252102" y="562725"/>
                </a:lnTo>
                <a:lnTo>
                  <a:pt x="1305276" y="580515"/>
                </a:lnTo>
                <a:lnTo>
                  <a:pt x="1345987" y="592305"/>
                </a:lnTo>
                <a:lnTo>
                  <a:pt x="1390809" y="604029"/>
                </a:lnTo>
                <a:lnTo>
                  <a:pt x="1439662" y="615683"/>
                </a:lnTo>
                <a:lnTo>
                  <a:pt x="1492463" y="627258"/>
                </a:lnTo>
                <a:lnTo>
                  <a:pt x="1549130" y="638748"/>
                </a:lnTo>
                <a:lnTo>
                  <a:pt x="1609580" y="650146"/>
                </a:lnTo>
                <a:lnTo>
                  <a:pt x="1673732" y="661445"/>
                </a:lnTo>
                <a:lnTo>
                  <a:pt x="1741502" y="672639"/>
                </a:lnTo>
                <a:lnTo>
                  <a:pt x="1812809" y="683720"/>
                </a:lnTo>
                <a:lnTo>
                  <a:pt x="1887570" y="694682"/>
                </a:lnTo>
                <a:lnTo>
                  <a:pt x="1926221" y="700117"/>
                </a:lnTo>
                <a:lnTo>
                  <a:pt x="1965704" y="705519"/>
                </a:lnTo>
                <a:lnTo>
                  <a:pt x="2006010" y="710887"/>
                </a:lnTo>
                <a:lnTo>
                  <a:pt x="2047128" y="716222"/>
                </a:lnTo>
                <a:lnTo>
                  <a:pt x="2089047" y="721522"/>
                </a:lnTo>
                <a:lnTo>
                  <a:pt x="2131759" y="726786"/>
                </a:lnTo>
                <a:lnTo>
                  <a:pt x="2175252" y="732013"/>
                </a:lnTo>
                <a:lnTo>
                  <a:pt x="2219516" y="737203"/>
                </a:lnTo>
                <a:lnTo>
                  <a:pt x="2264540" y="742355"/>
                </a:lnTo>
                <a:lnTo>
                  <a:pt x="2310315" y="747467"/>
                </a:lnTo>
                <a:lnTo>
                  <a:pt x="2356831" y="752540"/>
                </a:lnTo>
                <a:lnTo>
                  <a:pt x="2404076" y="757571"/>
                </a:lnTo>
                <a:lnTo>
                  <a:pt x="2452041" y="762561"/>
                </a:lnTo>
                <a:lnTo>
                  <a:pt x="2500716" y="767508"/>
                </a:lnTo>
                <a:lnTo>
                  <a:pt x="2550089" y="772412"/>
                </a:lnTo>
                <a:lnTo>
                  <a:pt x="2600152" y="777271"/>
                </a:lnTo>
                <a:lnTo>
                  <a:pt x="2650893" y="782086"/>
                </a:lnTo>
                <a:lnTo>
                  <a:pt x="2702302" y="786854"/>
                </a:lnTo>
                <a:lnTo>
                  <a:pt x="2754369" y="791576"/>
                </a:lnTo>
                <a:lnTo>
                  <a:pt x="2807084" y="796249"/>
                </a:lnTo>
                <a:lnTo>
                  <a:pt x="2860436" y="800875"/>
                </a:lnTo>
                <a:lnTo>
                  <a:pt x="2914415" y="805450"/>
                </a:lnTo>
                <a:lnTo>
                  <a:pt x="2969012" y="809976"/>
                </a:lnTo>
                <a:lnTo>
                  <a:pt x="3024214" y="814450"/>
                </a:lnTo>
                <a:lnTo>
                  <a:pt x="3080013" y="818873"/>
                </a:lnTo>
                <a:lnTo>
                  <a:pt x="3136399" y="823242"/>
                </a:lnTo>
                <a:lnTo>
                  <a:pt x="3193359" y="827558"/>
                </a:lnTo>
                <a:lnTo>
                  <a:pt x="3250886" y="831820"/>
                </a:lnTo>
                <a:lnTo>
                  <a:pt x="3308967" y="836026"/>
                </a:lnTo>
                <a:lnTo>
                  <a:pt x="3367593" y="840176"/>
                </a:lnTo>
                <a:lnTo>
                  <a:pt x="3426754" y="844268"/>
                </a:lnTo>
                <a:lnTo>
                  <a:pt x="3486439" y="848303"/>
                </a:lnTo>
                <a:lnTo>
                  <a:pt x="3546639" y="852279"/>
                </a:lnTo>
                <a:lnTo>
                  <a:pt x="3607342" y="856196"/>
                </a:lnTo>
                <a:lnTo>
                  <a:pt x="3668538" y="860052"/>
                </a:lnTo>
                <a:lnTo>
                  <a:pt x="3730218" y="863846"/>
                </a:lnTo>
                <a:lnTo>
                  <a:pt x="3792370" y="867578"/>
                </a:lnTo>
                <a:lnTo>
                  <a:pt x="3854985" y="871248"/>
                </a:lnTo>
                <a:lnTo>
                  <a:pt x="3918053" y="874853"/>
                </a:lnTo>
                <a:lnTo>
                  <a:pt x="3981563" y="878394"/>
                </a:lnTo>
                <a:lnTo>
                  <a:pt x="4045504" y="881869"/>
                </a:lnTo>
                <a:lnTo>
                  <a:pt x="4109867" y="885277"/>
                </a:lnTo>
                <a:lnTo>
                  <a:pt x="4174641" y="888618"/>
                </a:lnTo>
                <a:lnTo>
                  <a:pt x="4239816" y="891891"/>
                </a:lnTo>
                <a:lnTo>
                  <a:pt x="4305382" y="895095"/>
                </a:lnTo>
                <a:lnTo>
                  <a:pt x="4371328" y="898229"/>
                </a:lnTo>
                <a:lnTo>
                  <a:pt x="4437644" y="901293"/>
                </a:lnTo>
                <a:lnTo>
                  <a:pt x="4504320" y="904285"/>
                </a:lnTo>
                <a:lnTo>
                  <a:pt x="4571345" y="907204"/>
                </a:lnTo>
                <a:lnTo>
                  <a:pt x="4638710" y="910050"/>
                </a:lnTo>
                <a:lnTo>
                  <a:pt x="4706403" y="912822"/>
                </a:lnTo>
                <a:lnTo>
                  <a:pt x="4774416" y="915519"/>
                </a:lnTo>
                <a:lnTo>
                  <a:pt x="4842736" y="918140"/>
                </a:lnTo>
                <a:lnTo>
                  <a:pt x="4911355" y="920685"/>
                </a:lnTo>
                <a:lnTo>
                  <a:pt x="4980262" y="923151"/>
                </a:lnTo>
                <a:lnTo>
                  <a:pt x="5049446" y="925540"/>
                </a:lnTo>
                <a:lnTo>
                  <a:pt x="5118898" y="927849"/>
                </a:lnTo>
                <a:lnTo>
                  <a:pt x="5188606" y="930078"/>
                </a:lnTo>
                <a:lnTo>
                  <a:pt x="5258561" y="932226"/>
                </a:lnTo>
                <a:lnTo>
                  <a:pt x="5328753" y="934293"/>
                </a:lnTo>
                <a:lnTo>
                  <a:pt x="5399171" y="936276"/>
                </a:lnTo>
                <a:lnTo>
                  <a:pt x="5469804" y="938176"/>
                </a:lnTo>
                <a:lnTo>
                  <a:pt x="5540644" y="939992"/>
                </a:lnTo>
                <a:lnTo>
                  <a:pt x="5611678" y="941723"/>
                </a:lnTo>
                <a:lnTo>
                  <a:pt x="5682898" y="943367"/>
                </a:lnTo>
                <a:lnTo>
                  <a:pt x="5754292" y="944924"/>
                </a:lnTo>
                <a:lnTo>
                  <a:pt x="5825851" y="946394"/>
                </a:lnTo>
                <a:lnTo>
                  <a:pt x="5897564" y="947775"/>
                </a:lnTo>
                <a:lnTo>
                  <a:pt x="5969420" y="949067"/>
                </a:lnTo>
                <a:lnTo>
                  <a:pt x="6041411" y="950268"/>
                </a:lnTo>
                <a:lnTo>
                  <a:pt x="6113525" y="951378"/>
                </a:lnTo>
                <a:lnTo>
                  <a:pt x="6185751" y="952396"/>
                </a:lnTo>
                <a:lnTo>
                  <a:pt x="6258081" y="953321"/>
                </a:lnTo>
                <a:lnTo>
                  <a:pt x="6330503" y="954152"/>
                </a:lnTo>
                <a:lnTo>
                  <a:pt x="6403007" y="954889"/>
                </a:lnTo>
                <a:lnTo>
                  <a:pt x="6475583" y="955530"/>
                </a:lnTo>
                <a:lnTo>
                  <a:pt x="6548221" y="956075"/>
                </a:lnTo>
                <a:lnTo>
                  <a:pt x="6620910" y="956523"/>
                </a:lnTo>
                <a:lnTo>
                  <a:pt x="6693640" y="956873"/>
                </a:lnTo>
                <a:lnTo>
                  <a:pt x="6766401" y="957124"/>
                </a:lnTo>
                <a:lnTo>
                  <a:pt x="6839183" y="957275"/>
                </a:lnTo>
                <a:lnTo>
                  <a:pt x="6911975" y="957326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9424" y="3997325"/>
            <a:ext cx="4032250" cy="906463"/>
          </a:xfrm>
          <a:custGeom>
            <a:avLst/>
            <a:gdLst/>
            <a:ahLst/>
            <a:cxnLst/>
            <a:rect l="l" t="t" r="r" b="b"/>
            <a:pathLst>
              <a:path w="4838700" h="1087754">
                <a:moveTo>
                  <a:pt x="0" y="0"/>
                </a:moveTo>
                <a:lnTo>
                  <a:pt x="57120" y="1191"/>
                </a:lnTo>
                <a:lnTo>
                  <a:pt x="114072" y="4702"/>
                </a:lnTo>
                <a:lnTo>
                  <a:pt x="170685" y="10442"/>
                </a:lnTo>
                <a:lnTo>
                  <a:pt x="226792" y="18316"/>
                </a:lnTo>
                <a:lnTo>
                  <a:pt x="282222" y="28232"/>
                </a:lnTo>
                <a:lnTo>
                  <a:pt x="336807" y="40097"/>
                </a:lnTo>
                <a:lnTo>
                  <a:pt x="390378" y="53818"/>
                </a:lnTo>
                <a:lnTo>
                  <a:pt x="442765" y="69303"/>
                </a:lnTo>
                <a:lnTo>
                  <a:pt x="493800" y="86458"/>
                </a:lnTo>
                <a:lnTo>
                  <a:pt x="543313" y="105191"/>
                </a:lnTo>
                <a:lnTo>
                  <a:pt x="591136" y="125408"/>
                </a:lnTo>
                <a:lnTo>
                  <a:pt x="637099" y="147017"/>
                </a:lnTo>
                <a:lnTo>
                  <a:pt x="681032" y="169925"/>
                </a:lnTo>
                <a:lnTo>
                  <a:pt x="722768" y="194040"/>
                </a:lnTo>
                <a:lnTo>
                  <a:pt x="762136" y="219267"/>
                </a:lnTo>
                <a:lnTo>
                  <a:pt x="798969" y="245515"/>
                </a:lnTo>
                <a:lnTo>
                  <a:pt x="833096" y="272691"/>
                </a:lnTo>
                <a:lnTo>
                  <a:pt x="864348" y="300701"/>
                </a:lnTo>
                <a:lnTo>
                  <a:pt x="892558" y="329453"/>
                </a:lnTo>
                <a:lnTo>
                  <a:pt x="917554" y="358854"/>
                </a:lnTo>
                <a:lnTo>
                  <a:pt x="957233" y="419231"/>
                </a:lnTo>
                <a:lnTo>
                  <a:pt x="982032" y="481090"/>
                </a:lnTo>
                <a:lnTo>
                  <a:pt x="990600" y="543687"/>
                </a:lnTo>
                <a:lnTo>
                  <a:pt x="991476" y="553757"/>
                </a:lnTo>
                <a:lnTo>
                  <a:pt x="1012141" y="593976"/>
                </a:lnTo>
                <a:lnTo>
                  <a:pt x="1045051" y="623990"/>
                </a:lnTo>
                <a:lnTo>
                  <a:pt x="1092232" y="653782"/>
                </a:lnTo>
                <a:lnTo>
                  <a:pt x="1131326" y="673481"/>
                </a:lnTo>
                <a:lnTo>
                  <a:pt x="1176328" y="693019"/>
                </a:lnTo>
                <a:lnTo>
                  <a:pt x="1227065" y="712374"/>
                </a:lnTo>
                <a:lnTo>
                  <a:pt x="1283363" y="731519"/>
                </a:lnTo>
                <a:lnTo>
                  <a:pt x="1345048" y="750431"/>
                </a:lnTo>
                <a:lnTo>
                  <a:pt x="1411946" y="769086"/>
                </a:lnTo>
                <a:lnTo>
                  <a:pt x="1483884" y="787458"/>
                </a:lnTo>
                <a:lnTo>
                  <a:pt x="1521689" y="796530"/>
                </a:lnTo>
                <a:lnTo>
                  <a:pt x="1560688" y="805523"/>
                </a:lnTo>
                <a:lnTo>
                  <a:pt x="1600861" y="814433"/>
                </a:lnTo>
                <a:lnTo>
                  <a:pt x="1642184" y="823256"/>
                </a:lnTo>
                <a:lnTo>
                  <a:pt x="1684638" y="831991"/>
                </a:lnTo>
                <a:lnTo>
                  <a:pt x="1728199" y="840634"/>
                </a:lnTo>
                <a:lnTo>
                  <a:pt x="1772846" y="849181"/>
                </a:lnTo>
                <a:lnTo>
                  <a:pt x="1818558" y="857630"/>
                </a:lnTo>
                <a:lnTo>
                  <a:pt x="1865312" y="865978"/>
                </a:lnTo>
                <a:lnTo>
                  <a:pt x="1913087" y="874222"/>
                </a:lnTo>
                <a:lnTo>
                  <a:pt x="1961862" y="882358"/>
                </a:lnTo>
                <a:lnTo>
                  <a:pt x="2011614" y="890384"/>
                </a:lnTo>
                <a:lnTo>
                  <a:pt x="2062322" y="898296"/>
                </a:lnTo>
                <a:lnTo>
                  <a:pt x="2113964" y="906091"/>
                </a:lnTo>
                <a:lnTo>
                  <a:pt x="2166518" y="913767"/>
                </a:lnTo>
                <a:lnTo>
                  <a:pt x="2219963" y="921320"/>
                </a:lnTo>
                <a:lnTo>
                  <a:pt x="2274277" y="928746"/>
                </a:lnTo>
                <a:lnTo>
                  <a:pt x="2329438" y="936045"/>
                </a:lnTo>
                <a:lnTo>
                  <a:pt x="2385425" y="943211"/>
                </a:lnTo>
                <a:lnTo>
                  <a:pt x="2442215" y="950242"/>
                </a:lnTo>
                <a:lnTo>
                  <a:pt x="2499787" y="957134"/>
                </a:lnTo>
                <a:lnTo>
                  <a:pt x="2558119" y="963886"/>
                </a:lnTo>
                <a:lnTo>
                  <a:pt x="2617191" y="970493"/>
                </a:lnTo>
                <a:lnTo>
                  <a:pt x="2676979" y="976953"/>
                </a:lnTo>
                <a:lnTo>
                  <a:pt x="2737462" y="983263"/>
                </a:lnTo>
                <a:lnTo>
                  <a:pt x="2798618" y="989419"/>
                </a:lnTo>
                <a:lnTo>
                  <a:pt x="2860426" y="995418"/>
                </a:lnTo>
                <a:lnTo>
                  <a:pt x="2922864" y="1001258"/>
                </a:lnTo>
                <a:lnTo>
                  <a:pt x="2985911" y="1006935"/>
                </a:lnTo>
                <a:lnTo>
                  <a:pt x="3049543" y="1012447"/>
                </a:lnTo>
                <a:lnTo>
                  <a:pt x="3113741" y="1017789"/>
                </a:lnTo>
                <a:lnTo>
                  <a:pt x="3178482" y="1022960"/>
                </a:lnTo>
                <a:lnTo>
                  <a:pt x="3243744" y="1027956"/>
                </a:lnTo>
                <a:lnTo>
                  <a:pt x="3309505" y="1032773"/>
                </a:lnTo>
                <a:lnTo>
                  <a:pt x="3375745" y="1037410"/>
                </a:lnTo>
                <a:lnTo>
                  <a:pt x="3442441" y="1041862"/>
                </a:lnTo>
                <a:lnTo>
                  <a:pt x="3509571" y="1046127"/>
                </a:lnTo>
                <a:lnTo>
                  <a:pt x="3577114" y="1050202"/>
                </a:lnTo>
                <a:lnTo>
                  <a:pt x="3645048" y="1054083"/>
                </a:lnTo>
                <a:lnTo>
                  <a:pt x="3713351" y="1057768"/>
                </a:lnTo>
                <a:lnTo>
                  <a:pt x="3782002" y="1061253"/>
                </a:lnTo>
                <a:lnTo>
                  <a:pt x="3850978" y="1064536"/>
                </a:lnTo>
                <a:lnTo>
                  <a:pt x="3920259" y="1067613"/>
                </a:lnTo>
                <a:lnTo>
                  <a:pt x="3989822" y="1070481"/>
                </a:lnTo>
                <a:lnTo>
                  <a:pt x="4059646" y="1073138"/>
                </a:lnTo>
                <a:lnTo>
                  <a:pt x="4129709" y="1075579"/>
                </a:lnTo>
                <a:lnTo>
                  <a:pt x="4199989" y="1077803"/>
                </a:lnTo>
                <a:lnTo>
                  <a:pt x="4270464" y="1079805"/>
                </a:lnTo>
                <a:lnTo>
                  <a:pt x="4341114" y="1081584"/>
                </a:lnTo>
                <a:lnTo>
                  <a:pt x="4411915" y="1083135"/>
                </a:lnTo>
                <a:lnTo>
                  <a:pt x="4482846" y="1084456"/>
                </a:lnTo>
                <a:lnTo>
                  <a:pt x="4553887" y="1085544"/>
                </a:lnTo>
                <a:lnTo>
                  <a:pt x="4625014" y="1086395"/>
                </a:lnTo>
                <a:lnTo>
                  <a:pt x="4696206" y="1087007"/>
                </a:lnTo>
                <a:lnTo>
                  <a:pt x="4767442" y="1087377"/>
                </a:lnTo>
                <a:lnTo>
                  <a:pt x="4838700" y="1087501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9424" y="4054476"/>
            <a:ext cx="1512358" cy="959379"/>
          </a:xfrm>
          <a:custGeom>
            <a:avLst/>
            <a:gdLst/>
            <a:ahLst/>
            <a:cxnLst/>
            <a:rect l="l" t="t" r="r" b="b"/>
            <a:pathLst>
              <a:path w="1814830" h="1151254">
                <a:moveTo>
                  <a:pt x="0" y="0"/>
                </a:moveTo>
                <a:lnTo>
                  <a:pt x="54350" y="1362"/>
                </a:lnTo>
                <a:lnTo>
                  <a:pt x="108525" y="5378"/>
                </a:lnTo>
                <a:lnTo>
                  <a:pt x="162353" y="11934"/>
                </a:lnTo>
                <a:lnTo>
                  <a:pt x="215657" y="20922"/>
                </a:lnTo>
                <a:lnTo>
                  <a:pt x="268266" y="32230"/>
                </a:lnTo>
                <a:lnTo>
                  <a:pt x="320004" y="45748"/>
                </a:lnTo>
                <a:lnTo>
                  <a:pt x="370698" y="61366"/>
                </a:lnTo>
                <a:lnTo>
                  <a:pt x="420173" y="78972"/>
                </a:lnTo>
                <a:lnTo>
                  <a:pt x="468256" y="98456"/>
                </a:lnTo>
                <a:lnTo>
                  <a:pt x="514773" y="119709"/>
                </a:lnTo>
                <a:lnTo>
                  <a:pt x="559550" y="142618"/>
                </a:lnTo>
                <a:lnTo>
                  <a:pt x="602412" y="167074"/>
                </a:lnTo>
                <a:lnTo>
                  <a:pt x="643186" y="192966"/>
                </a:lnTo>
                <a:lnTo>
                  <a:pt x="681698" y="220183"/>
                </a:lnTo>
                <a:lnTo>
                  <a:pt x="717774" y="248616"/>
                </a:lnTo>
                <a:lnTo>
                  <a:pt x="751240" y="278152"/>
                </a:lnTo>
                <a:lnTo>
                  <a:pt x="781922" y="308683"/>
                </a:lnTo>
                <a:lnTo>
                  <a:pt x="809645" y="340097"/>
                </a:lnTo>
                <a:lnTo>
                  <a:pt x="834237" y="372283"/>
                </a:lnTo>
                <a:lnTo>
                  <a:pt x="855523" y="405132"/>
                </a:lnTo>
                <a:lnTo>
                  <a:pt x="887480" y="472373"/>
                </a:lnTo>
                <a:lnTo>
                  <a:pt x="904126" y="540936"/>
                </a:lnTo>
                <a:lnTo>
                  <a:pt x="906272" y="575436"/>
                </a:lnTo>
                <a:lnTo>
                  <a:pt x="908422" y="609952"/>
                </a:lnTo>
                <a:lnTo>
                  <a:pt x="925106" y="678538"/>
                </a:lnTo>
                <a:lnTo>
                  <a:pt x="957137" y="745797"/>
                </a:lnTo>
                <a:lnTo>
                  <a:pt x="978471" y="778652"/>
                </a:lnTo>
                <a:lnTo>
                  <a:pt x="1003119" y="810844"/>
                </a:lnTo>
                <a:lnTo>
                  <a:pt x="1030905" y="842262"/>
                </a:lnTo>
                <a:lnTo>
                  <a:pt x="1061657" y="872796"/>
                </a:lnTo>
                <a:lnTo>
                  <a:pt x="1095199" y="902334"/>
                </a:lnTo>
                <a:lnTo>
                  <a:pt x="1131356" y="930768"/>
                </a:lnTo>
                <a:lnTo>
                  <a:pt x="1169956" y="957986"/>
                </a:lnTo>
                <a:lnTo>
                  <a:pt x="1210822" y="983878"/>
                </a:lnTo>
                <a:lnTo>
                  <a:pt x="1253781" y="1008334"/>
                </a:lnTo>
                <a:lnTo>
                  <a:pt x="1298659" y="1031242"/>
                </a:lnTo>
                <a:lnTo>
                  <a:pt x="1345280" y="1052493"/>
                </a:lnTo>
                <a:lnTo>
                  <a:pt x="1393471" y="1071976"/>
                </a:lnTo>
                <a:lnTo>
                  <a:pt x="1443057" y="1089580"/>
                </a:lnTo>
                <a:lnTo>
                  <a:pt x="1493864" y="1105196"/>
                </a:lnTo>
                <a:lnTo>
                  <a:pt x="1545718" y="1118712"/>
                </a:lnTo>
                <a:lnTo>
                  <a:pt x="1598443" y="1130018"/>
                </a:lnTo>
                <a:lnTo>
                  <a:pt x="1651866" y="1139005"/>
                </a:lnTo>
                <a:lnTo>
                  <a:pt x="1705812" y="1145560"/>
                </a:lnTo>
                <a:lnTo>
                  <a:pt x="1760106" y="1149574"/>
                </a:lnTo>
                <a:lnTo>
                  <a:pt x="1814576" y="1150937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9424" y="4105274"/>
            <a:ext cx="7074958" cy="1271058"/>
          </a:xfrm>
          <a:custGeom>
            <a:avLst/>
            <a:gdLst/>
            <a:ahLst/>
            <a:cxnLst/>
            <a:rect l="l" t="t" r="r" b="b"/>
            <a:pathLst>
              <a:path w="8489950" h="1525270">
                <a:moveTo>
                  <a:pt x="0" y="0"/>
                </a:moveTo>
                <a:lnTo>
                  <a:pt x="44922" y="1670"/>
                </a:lnTo>
                <a:lnTo>
                  <a:pt x="89711" y="6594"/>
                </a:lnTo>
                <a:lnTo>
                  <a:pt x="134235" y="14641"/>
                </a:lnTo>
                <a:lnTo>
                  <a:pt x="178359" y="25682"/>
                </a:lnTo>
                <a:lnTo>
                  <a:pt x="221951" y="39586"/>
                </a:lnTo>
                <a:lnTo>
                  <a:pt x="264878" y="56223"/>
                </a:lnTo>
                <a:lnTo>
                  <a:pt x="307007" y="75463"/>
                </a:lnTo>
                <a:lnTo>
                  <a:pt x="348205" y="97175"/>
                </a:lnTo>
                <a:lnTo>
                  <a:pt x="388340" y="121229"/>
                </a:lnTo>
                <a:lnTo>
                  <a:pt x="427277" y="147496"/>
                </a:lnTo>
                <a:lnTo>
                  <a:pt x="464885" y="175845"/>
                </a:lnTo>
                <a:lnTo>
                  <a:pt x="501030" y="206145"/>
                </a:lnTo>
                <a:lnTo>
                  <a:pt x="535579" y="238267"/>
                </a:lnTo>
                <a:lnTo>
                  <a:pt x="568400" y="272081"/>
                </a:lnTo>
                <a:lnTo>
                  <a:pt x="599359" y="307456"/>
                </a:lnTo>
                <a:lnTo>
                  <a:pt x="628323" y="344261"/>
                </a:lnTo>
                <a:lnTo>
                  <a:pt x="655160" y="382368"/>
                </a:lnTo>
                <a:lnTo>
                  <a:pt x="679737" y="421645"/>
                </a:lnTo>
                <a:lnTo>
                  <a:pt x="701920" y="461962"/>
                </a:lnTo>
                <a:lnTo>
                  <a:pt x="721577" y="503190"/>
                </a:lnTo>
                <a:lnTo>
                  <a:pt x="738574" y="545198"/>
                </a:lnTo>
                <a:lnTo>
                  <a:pt x="752779" y="587855"/>
                </a:lnTo>
                <a:lnTo>
                  <a:pt x="764059" y="631033"/>
                </a:lnTo>
                <a:lnTo>
                  <a:pt x="772281" y="674599"/>
                </a:lnTo>
                <a:lnTo>
                  <a:pt x="777311" y="718425"/>
                </a:lnTo>
                <a:lnTo>
                  <a:pt x="779018" y="762381"/>
                </a:lnTo>
                <a:lnTo>
                  <a:pt x="779834" y="775995"/>
                </a:lnTo>
                <a:lnTo>
                  <a:pt x="791923" y="816799"/>
                </a:lnTo>
                <a:lnTo>
                  <a:pt x="818063" y="857464"/>
                </a:lnTo>
                <a:lnTo>
                  <a:pt x="857726" y="897885"/>
                </a:lnTo>
                <a:lnTo>
                  <a:pt x="891422" y="924647"/>
                </a:lnTo>
                <a:lnTo>
                  <a:pt x="930737" y="951223"/>
                </a:lnTo>
                <a:lnTo>
                  <a:pt x="975517" y="977582"/>
                </a:lnTo>
                <a:lnTo>
                  <a:pt x="1025604" y="1003695"/>
                </a:lnTo>
                <a:lnTo>
                  <a:pt x="1080844" y="1029530"/>
                </a:lnTo>
                <a:lnTo>
                  <a:pt x="1141079" y="1055057"/>
                </a:lnTo>
                <a:lnTo>
                  <a:pt x="1206154" y="1080243"/>
                </a:lnTo>
                <a:lnTo>
                  <a:pt x="1275912" y="1105059"/>
                </a:lnTo>
                <a:lnTo>
                  <a:pt x="1312499" y="1117319"/>
                </a:lnTo>
                <a:lnTo>
                  <a:pt x="1350198" y="1129474"/>
                </a:lnTo>
                <a:lnTo>
                  <a:pt x="1388989" y="1141521"/>
                </a:lnTo>
                <a:lnTo>
                  <a:pt x="1428855" y="1153457"/>
                </a:lnTo>
                <a:lnTo>
                  <a:pt x="1469774" y="1165276"/>
                </a:lnTo>
                <a:lnTo>
                  <a:pt x="1511727" y="1176976"/>
                </a:lnTo>
                <a:lnTo>
                  <a:pt x="1554695" y="1188552"/>
                </a:lnTo>
                <a:lnTo>
                  <a:pt x="1598658" y="1200001"/>
                </a:lnTo>
                <a:lnTo>
                  <a:pt x="1643597" y="1211319"/>
                </a:lnTo>
                <a:lnTo>
                  <a:pt x="1689492" y="1222502"/>
                </a:lnTo>
                <a:lnTo>
                  <a:pt x="1736324" y="1233546"/>
                </a:lnTo>
                <a:lnTo>
                  <a:pt x="1784073" y="1244447"/>
                </a:lnTo>
                <a:lnTo>
                  <a:pt x="1832720" y="1255201"/>
                </a:lnTo>
                <a:lnTo>
                  <a:pt x="1882244" y="1265805"/>
                </a:lnTo>
                <a:lnTo>
                  <a:pt x="1932628" y="1276255"/>
                </a:lnTo>
                <a:lnTo>
                  <a:pt x="1983851" y="1286546"/>
                </a:lnTo>
                <a:lnTo>
                  <a:pt x="2035893" y="1296675"/>
                </a:lnTo>
                <a:lnTo>
                  <a:pt x="2088735" y="1306639"/>
                </a:lnTo>
                <a:lnTo>
                  <a:pt x="2142358" y="1316432"/>
                </a:lnTo>
                <a:lnTo>
                  <a:pt x="2196742" y="1326052"/>
                </a:lnTo>
                <a:lnTo>
                  <a:pt x="2251868" y="1335494"/>
                </a:lnTo>
                <a:lnTo>
                  <a:pt x="2307715" y="1344755"/>
                </a:lnTo>
                <a:lnTo>
                  <a:pt x="2364266" y="1353831"/>
                </a:lnTo>
                <a:lnTo>
                  <a:pt x="2421499" y="1362717"/>
                </a:lnTo>
                <a:lnTo>
                  <a:pt x="2479395" y="1371411"/>
                </a:lnTo>
                <a:lnTo>
                  <a:pt x="2537936" y="1379908"/>
                </a:lnTo>
                <a:lnTo>
                  <a:pt x="2597101" y="1388204"/>
                </a:lnTo>
                <a:lnTo>
                  <a:pt x="2656871" y="1396296"/>
                </a:lnTo>
                <a:lnTo>
                  <a:pt x="2717227" y="1404179"/>
                </a:lnTo>
                <a:lnTo>
                  <a:pt x="2778148" y="1411850"/>
                </a:lnTo>
                <a:lnTo>
                  <a:pt x="2839616" y="1419305"/>
                </a:lnTo>
                <a:lnTo>
                  <a:pt x="2901611" y="1426540"/>
                </a:lnTo>
                <a:lnTo>
                  <a:pt x="2964113" y="1433551"/>
                </a:lnTo>
                <a:lnTo>
                  <a:pt x="3027103" y="1440334"/>
                </a:lnTo>
                <a:lnTo>
                  <a:pt x="3090561" y="1446886"/>
                </a:lnTo>
                <a:lnTo>
                  <a:pt x="3154468" y="1453203"/>
                </a:lnTo>
                <a:lnTo>
                  <a:pt x="3218805" y="1459280"/>
                </a:lnTo>
                <a:lnTo>
                  <a:pt x="3283551" y="1465114"/>
                </a:lnTo>
                <a:lnTo>
                  <a:pt x="3348687" y="1470701"/>
                </a:lnTo>
                <a:lnTo>
                  <a:pt x="3414195" y="1476038"/>
                </a:lnTo>
                <a:lnTo>
                  <a:pt x="3480053" y="1481119"/>
                </a:lnTo>
                <a:lnTo>
                  <a:pt x="3546244" y="1485942"/>
                </a:lnTo>
                <a:lnTo>
                  <a:pt x="3612746" y="1490503"/>
                </a:lnTo>
                <a:lnTo>
                  <a:pt x="3679542" y="1494797"/>
                </a:lnTo>
                <a:lnTo>
                  <a:pt x="3746610" y="1498822"/>
                </a:lnTo>
                <a:lnTo>
                  <a:pt x="3813932" y="1502572"/>
                </a:lnTo>
                <a:lnTo>
                  <a:pt x="3881489" y="1506044"/>
                </a:lnTo>
                <a:lnTo>
                  <a:pt x="3949260" y="1509235"/>
                </a:lnTo>
                <a:lnTo>
                  <a:pt x="4017226" y="1512140"/>
                </a:lnTo>
                <a:lnTo>
                  <a:pt x="4085368" y="1514756"/>
                </a:lnTo>
                <a:lnTo>
                  <a:pt x="4153666" y="1517078"/>
                </a:lnTo>
                <a:lnTo>
                  <a:pt x="4222100" y="1519104"/>
                </a:lnTo>
                <a:lnTo>
                  <a:pt x="4290652" y="1520828"/>
                </a:lnTo>
                <a:lnTo>
                  <a:pt x="4359301" y="1522248"/>
                </a:lnTo>
                <a:lnTo>
                  <a:pt x="4428028" y="1523358"/>
                </a:lnTo>
                <a:lnTo>
                  <a:pt x="4496814" y="1524156"/>
                </a:lnTo>
                <a:lnTo>
                  <a:pt x="4565639" y="1524638"/>
                </a:lnTo>
                <a:lnTo>
                  <a:pt x="4634484" y="1524800"/>
                </a:lnTo>
                <a:lnTo>
                  <a:pt x="4709586" y="1524783"/>
                </a:lnTo>
                <a:lnTo>
                  <a:pt x="4784663" y="1524735"/>
                </a:lnTo>
                <a:lnTo>
                  <a:pt x="4859689" y="1524655"/>
                </a:lnTo>
                <a:lnTo>
                  <a:pt x="4934639" y="1524544"/>
                </a:lnTo>
                <a:lnTo>
                  <a:pt x="5009488" y="1524402"/>
                </a:lnTo>
                <a:lnTo>
                  <a:pt x="5084210" y="1524229"/>
                </a:lnTo>
                <a:lnTo>
                  <a:pt x="5158781" y="1524027"/>
                </a:lnTo>
                <a:lnTo>
                  <a:pt x="5233173" y="1523795"/>
                </a:lnTo>
                <a:lnTo>
                  <a:pt x="5307364" y="1523533"/>
                </a:lnTo>
                <a:lnTo>
                  <a:pt x="5381326" y="1523244"/>
                </a:lnTo>
                <a:lnTo>
                  <a:pt x="5455035" y="1522925"/>
                </a:lnTo>
                <a:lnTo>
                  <a:pt x="5528465" y="1522579"/>
                </a:lnTo>
                <a:lnTo>
                  <a:pt x="5601591" y="1522206"/>
                </a:lnTo>
                <a:lnTo>
                  <a:pt x="5674388" y="1521805"/>
                </a:lnTo>
                <a:lnTo>
                  <a:pt x="5746830" y="1521378"/>
                </a:lnTo>
                <a:lnTo>
                  <a:pt x="5818892" y="1520924"/>
                </a:lnTo>
                <a:lnTo>
                  <a:pt x="5890548" y="1520445"/>
                </a:lnTo>
                <a:lnTo>
                  <a:pt x="5961774" y="1519940"/>
                </a:lnTo>
                <a:lnTo>
                  <a:pt x="6032544" y="1519411"/>
                </a:lnTo>
                <a:lnTo>
                  <a:pt x="6102833" y="1518857"/>
                </a:lnTo>
                <a:lnTo>
                  <a:pt x="6172615" y="1518279"/>
                </a:lnTo>
                <a:lnTo>
                  <a:pt x="6241864" y="1517677"/>
                </a:lnTo>
                <a:lnTo>
                  <a:pt x="6310557" y="1517052"/>
                </a:lnTo>
                <a:lnTo>
                  <a:pt x="6378667" y="1516404"/>
                </a:lnTo>
                <a:lnTo>
                  <a:pt x="6446168" y="1515734"/>
                </a:lnTo>
                <a:lnTo>
                  <a:pt x="6513036" y="1515042"/>
                </a:lnTo>
                <a:lnTo>
                  <a:pt x="6579246" y="1514328"/>
                </a:lnTo>
                <a:lnTo>
                  <a:pt x="6644772" y="1513593"/>
                </a:lnTo>
                <a:lnTo>
                  <a:pt x="6709588" y="1512838"/>
                </a:lnTo>
                <a:lnTo>
                  <a:pt x="6773669" y="1512062"/>
                </a:lnTo>
                <a:lnTo>
                  <a:pt x="6836990" y="1511266"/>
                </a:lnTo>
                <a:lnTo>
                  <a:pt x="6899526" y="1510451"/>
                </a:lnTo>
                <a:lnTo>
                  <a:pt x="6961252" y="1509617"/>
                </a:lnTo>
                <a:lnTo>
                  <a:pt x="7022141" y="1508764"/>
                </a:lnTo>
                <a:lnTo>
                  <a:pt x="7082169" y="1507893"/>
                </a:lnTo>
                <a:lnTo>
                  <a:pt x="7141310" y="1507005"/>
                </a:lnTo>
                <a:lnTo>
                  <a:pt x="7199539" y="1506099"/>
                </a:lnTo>
                <a:lnTo>
                  <a:pt x="7256830" y="1505176"/>
                </a:lnTo>
                <a:lnTo>
                  <a:pt x="7313159" y="1504236"/>
                </a:lnTo>
                <a:lnTo>
                  <a:pt x="7368500" y="1503281"/>
                </a:lnTo>
                <a:lnTo>
                  <a:pt x="7422827" y="1502310"/>
                </a:lnTo>
                <a:lnTo>
                  <a:pt x="7476115" y="1501324"/>
                </a:lnTo>
                <a:lnTo>
                  <a:pt x="7528340" y="1500323"/>
                </a:lnTo>
                <a:lnTo>
                  <a:pt x="7579475" y="1499307"/>
                </a:lnTo>
                <a:lnTo>
                  <a:pt x="7629495" y="1498278"/>
                </a:lnTo>
                <a:lnTo>
                  <a:pt x="7678376" y="1497235"/>
                </a:lnTo>
                <a:lnTo>
                  <a:pt x="7726090" y="1496179"/>
                </a:lnTo>
                <a:lnTo>
                  <a:pt x="7772614" y="1495110"/>
                </a:lnTo>
                <a:lnTo>
                  <a:pt x="7817922" y="1494029"/>
                </a:lnTo>
                <a:lnTo>
                  <a:pt x="7861989" y="1492936"/>
                </a:lnTo>
                <a:lnTo>
                  <a:pt x="7904789" y="1491832"/>
                </a:lnTo>
                <a:lnTo>
                  <a:pt x="7946296" y="1490717"/>
                </a:lnTo>
                <a:lnTo>
                  <a:pt x="7986487" y="1489591"/>
                </a:lnTo>
                <a:lnTo>
                  <a:pt x="8025334" y="1488455"/>
                </a:lnTo>
                <a:lnTo>
                  <a:pt x="8098899" y="1486155"/>
                </a:lnTo>
                <a:lnTo>
                  <a:pt x="8166789" y="1483819"/>
                </a:lnTo>
                <a:lnTo>
                  <a:pt x="8228802" y="1481450"/>
                </a:lnTo>
                <a:lnTo>
                  <a:pt x="8284734" y="1479053"/>
                </a:lnTo>
                <a:lnTo>
                  <a:pt x="8334382" y="1476631"/>
                </a:lnTo>
                <a:lnTo>
                  <a:pt x="8377545" y="1474186"/>
                </a:lnTo>
                <a:lnTo>
                  <a:pt x="8429685" y="1470486"/>
                </a:lnTo>
                <a:lnTo>
                  <a:pt x="8474613" y="1465506"/>
                </a:lnTo>
                <a:lnTo>
                  <a:pt x="8488978" y="1461752"/>
                </a:lnTo>
                <a:lnTo>
                  <a:pt x="8489950" y="1460500"/>
                </a:lnTo>
              </a:path>
            </a:pathLst>
          </a:custGeom>
          <a:ln w="7627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47949" y="4019550"/>
            <a:ext cx="892175" cy="695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17799" y="4089399"/>
            <a:ext cx="755650" cy="55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74850" y="1771651"/>
            <a:ext cx="600075" cy="517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44699" y="1841500"/>
            <a:ext cx="463550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67100" y="1701800"/>
            <a:ext cx="606425" cy="511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6951" y="1771651"/>
            <a:ext cx="469899" cy="374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13299" y="1663699"/>
            <a:ext cx="606425" cy="511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83150" y="1733551"/>
            <a:ext cx="469899" cy="374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94600" y="1733551"/>
            <a:ext cx="606424" cy="517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64451" y="1803400"/>
            <a:ext cx="469899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58201" y="2438399"/>
            <a:ext cx="606424" cy="511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528050" y="2508251"/>
            <a:ext cx="469899" cy="374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45349" y="2368550"/>
            <a:ext cx="600075" cy="5111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15201" y="2438400"/>
            <a:ext cx="463549" cy="374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892800" y="2222501"/>
            <a:ext cx="606424" cy="517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962651" y="2292350"/>
            <a:ext cx="469899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67451" y="2889250"/>
            <a:ext cx="606424" cy="5175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37300" y="2959101"/>
            <a:ext cx="469899" cy="380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03701" y="2730500"/>
            <a:ext cx="600074" cy="5111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73549" y="2800351"/>
            <a:ext cx="463550" cy="374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794000" y="2368550"/>
            <a:ext cx="606425" cy="511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63851" y="2438400"/>
            <a:ext cx="469899" cy="374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05149" y="3270250"/>
            <a:ext cx="606425" cy="5175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75001" y="3340100"/>
            <a:ext cx="469899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064000" y="3556000"/>
            <a:ext cx="606425" cy="511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33851" y="3625850"/>
            <a:ext cx="469899" cy="374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78450" y="3511551"/>
            <a:ext cx="606425" cy="5111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48300" y="3581399"/>
            <a:ext cx="469899" cy="374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39049" y="3340100"/>
            <a:ext cx="600075" cy="517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08901" y="3409949"/>
            <a:ext cx="463549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867651" y="3987800"/>
            <a:ext cx="606424" cy="5111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37501" y="4057649"/>
            <a:ext cx="469899" cy="374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74001" y="4775200"/>
            <a:ext cx="606424" cy="511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43850" y="4845050"/>
            <a:ext cx="469899" cy="374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54799" y="4324351"/>
            <a:ext cx="600075" cy="5111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24651" y="4394200"/>
            <a:ext cx="463549" cy="374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048251" y="4616450"/>
            <a:ext cx="606424" cy="511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118101" y="4686300"/>
            <a:ext cx="469899" cy="374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422649" y="4133851"/>
            <a:ext cx="606425" cy="5111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492501" y="4203700"/>
            <a:ext cx="469899" cy="374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514601" y="4679950"/>
            <a:ext cx="606424" cy="511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584450" y="4749800"/>
            <a:ext cx="469899" cy="374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790699" y="4692650"/>
            <a:ext cx="835025" cy="644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860550" y="4762500"/>
            <a:ext cx="698500" cy="508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330700" y="4635500"/>
            <a:ext cx="835025" cy="638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400549" y="4705350"/>
            <a:ext cx="698500" cy="501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943600" y="4368800"/>
            <a:ext cx="835024" cy="644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13450" y="4438649"/>
            <a:ext cx="698500" cy="508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188201" y="4070351"/>
            <a:ext cx="835024" cy="6381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58049" y="4140200"/>
            <a:ext cx="698500" cy="501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181850" y="4832350"/>
            <a:ext cx="835024" cy="638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51700" y="4902200"/>
            <a:ext cx="698500" cy="501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921501" y="3384551"/>
            <a:ext cx="835024" cy="6381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91349" y="3454399"/>
            <a:ext cx="698500" cy="501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85100" y="2527300"/>
            <a:ext cx="835024" cy="638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854950" y="2597150"/>
            <a:ext cx="698500" cy="501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540501" y="2438400"/>
            <a:ext cx="835024" cy="644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610349" y="2508250"/>
            <a:ext cx="698500" cy="508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543550" y="2940051"/>
            <a:ext cx="835024" cy="6381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613400" y="3009900"/>
            <a:ext cx="698500" cy="501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232400" y="2317750"/>
            <a:ext cx="835024" cy="638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302250" y="2387601"/>
            <a:ext cx="698500" cy="501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915151" y="1816099"/>
            <a:ext cx="835024" cy="638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985000" y="1885950"/>
            <a:ext cx="698500" cy="501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530601" y="2800351"/>
            <a:ext cx="835024" cy="644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600450" y="2870199"/>
            <a:ext cx="698500" cy="508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406649" y="3346449"/>
            <a:ext cx="835025" cy="638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476500" y="3416300"/>
            <a:ext cx="698500" cy="501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460500" y="3435351"/>
            <a:ext cx="835025" cy="6381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530350" y="3505199"/>
            <a:ext cx="698500" cy="501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139949" y="2489200"/>
            <a:ext cx="835025" cy="644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209800" y="2559050"/>
            <a:ext cx="698500" cy="508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327150" y="1879599"/>
            <a:ext cx="835025" cy="638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397000" y="1949450"/>
            <a:ext cx="698500" cy="501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749549" y="1714501"/>
            <a:ext cx="835025" cy="644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819399" y="1784349"/>
            <a:ext cx="698500" cy="508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127501" y="1746250"/>
            <a:ext cx="835024" cy="6381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197350" y="1816100"/>
            <a:ext cx="698500" cy="501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397251" y="3638550"/>
            <a:ext cx="835024" cy="6381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467100" y="3708399"/>
            <a:ext cx="698500" cy="501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724400" y="3606800"/>
            <a:ext cx="835024" cy="6381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794250" y="3676649"/>
            <a:ext cx="698500" cy="501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Vector Addition with Blocks and Threads</a:t>
            </a:r>
            <a:endParaRPr lang="en-GB" sz="2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387615" y="4007556"/>
            <a:ext cx="8368771" cy="2308931"/>
          </a:xfrm>
        </p:spPr>
        <p:txBody>
          <a:bodyPr>
            <a:normAutofit/>
          </a:bodyPr>
          <a:lstStyle/>
          <a:p>
            <a:pPr lvl="1"/>
            <a:endParaRPr lang="en-GB" dirty="0">
              <a:solidFill>
                <a:srgbClr val="FFFFFF"/>
              </a:solidFill>
            </a:endParaRPr>
          </a:p>
          <a:p>
            <a:pPr lvl="1"/>
            <a:endParaRPr lang="en-GB" dirty="0">
              <a:solidFill>
                <a:srgbClr val="FFFFFF"/>
              </a:solidFill>
            </a:endParaRPr>
          </a:p>
          <a:p>
            <a:pPr lvl="1"/>
            <a:endParaRPr lang="en-GB" dirty="0">
              <a:solidFill>
                <a:srgbClr val="FFFFFF"/>
              </a:solidFill>
            </a:endParaRPr>
          </a:p>
          <a:p>
            <a:pPr lvl="0"/>
            <a:r>
              <a:rPr lang="en-GB" dirty="0"/>
              <a:t>What changes need to be made in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7615" y="1599848"/>
            <a:ext cx="8368771" cy="230893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GB" dirty="0"/>
              <a:t>Use the built-in variable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dirty="0"/>
              <a:t>for threads per block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0" indent="0">
              <a:buNone/>
            </a:pPr>
            <a:endParaRPr lang="en-GB" sz="160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dirty="0"/>
              <a:t>Combined version of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dirty="0"/>
              <a:t> to use parallel threads </a:t>
            </a:r>
            <a:r>
              <a:rPr lang="en-GB" i="1" dirty="0"/>
              <a:t>and</a:t>
            </a:r>
            <a:r>
              <a:rPr lang="en-GB" dirty="0"/>
              <a:t> parallel blocks</a:t>
            </a:r>
            <a:endParaRPr lang="en-GB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add"/>
          <p:cNvSpPr txBox="1"/>
          <p:nvPr/>
        </p:nvSpPr>
        <p:spPr bwMode="auto">
          <a:xfrm>
            <a:off x="1061610" y="3991129"/>
            <a:ext cx="7965884" cy="136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 rtlCol="0">
            <a:spAutoFit/>
          </a:bodyPr>
          <a:lstStyle/>
          <a:p>
            <a:pPr lvl="0">
              <a:spcBef>
                <a:spcPct val="20000"/>
              </a:spcBef>
              <a:buSzPct val="100000"/>
            </a:pPr>
            <a:r>
              <a:rPr lang="en-GB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</a:t>
            </a:r>
            <a:r>
              <a:rPr lang="en-GB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*b, </a:t>
            </a:r>
            <a:r>
              <a:rPr lang="en-GB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kern="0" dirty="0">
                <a:latin typeface="Courier New" pitchFamily="49" charset="0"/>
                <a:cs typeface="Courier New" pitchFamily="49" charset="0"/>
              </a:rPr>
              <a:t> *c) {</a:t>
            </a:r>
          </a:p>
          <a:p>
            <a:pPr>
              <a:spcBef>
                <a:spcPct val="20000"/>
              </a:spcBef>
              <a:buSzPct val="100000"/>
            </a:pPr>
            <a:r>
              <a:rPr lang="en-GB" b="1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b="1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GB" b="1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0">
              <a:spcBef>
                <a:spcPct val="20000"/>
              </a:spcBef>
              <a:buSzPct val="100000"/>
            </a:pPr>
            <a:r>
              <a:rPr lang="en-GB" b="1" kern="0" dirty="0">
                <a:latin typeface="Courier New" pitchFamily="49" charset="0"/>
                <a:cs typeface="Courier New" pitchFamily="49" charset="0"/>
              </a:rPr>
              <a:t>    c[index] = a[index] + b[index];</a:t>
            </a:r>
          </a:p>
          <a:p>
            <a:pPr lvl="0">
              <a:spcBef>
                <a:spcPct val="20000"/>
              </a:spcBef>
              <a:buSzPct val="100000"/>
            </a:pPr>
            <a:r>
              <a:rPr lang="en-GB" b="1" kern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5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9" y="274638"/>
            <a:ext cx="8685965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Addition with Blocks and Threads: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main()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1342782"/>
            <a:ext cx="9144000" cy="514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#define N (2048*2048)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#define THREADS_PER_BLOCK 512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main(void)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*a, *b, *c;	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		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// host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*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*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*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;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		</a:t>
            </a:r>
            <a:r>
              <a:rPr kumimoji="0" lang="en-GB" sz="16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// device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size = N *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sizeof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  <a:endParaRPr kumimoji="0" lang="en-GB" sz="1600" b="1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      // </a:t>
            </a:r>
            <a:r>
              <a:rPr lang="en-GB" sz="1600" b="1" i="1" kern="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Alloc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space for device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**)&amp;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      // </a:t>
            </a:r>
            <a:r>
              <a:rPr lang="en-GB" sz="1600" b="1" i="1" kern="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Alloc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space for host copies of a, b, c and setup input values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a = 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(size);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random_ints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(a, 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b = 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(size);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random_ints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(b, 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c = 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(size);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31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4" y="274638"/>
            <a:ext cx="8775975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Addition with Blocks and Threads: </a:t>
            </a:r>
            <a:r>
              <a:rPr lang="en-GB" sz="2800" dirty="0">
                <a:latin typeface="Courier New" pitchFamily="49" charset="0"/>
                <a:cs typeface="Courier New" pitchFamily="49" charset="0"/>
              </a:rPr>
              <a:t>main()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1532803"/>
            <a:ext cx="9144000" cy="504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Copy inputs to device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a, size,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b, size,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  <a:defRPr/>
            </a:pP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      // Launch add() kernel on GPU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add&lt;&lt;&lt;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N/THREADS_PER_BLOCK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THREADS_PER_BLOCK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&gt;&gt;&gt;(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1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latinLnBrk="0">
              <a:lnSpc>
                <a:spcPct val="100000"/>
              </a:lnSpc>
              <a:buClrTx/>
              <a:buNone/>
              <a:tabLst/>
              <a:defRPr/>
            </a:pP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      // Copy result back to host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(c,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size,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cudaMemcpyDeviceToHost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1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  <a:defRPr/>
            </a:pP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      // </a:t>
            </a:r>
            <a:r>
              <a:rPr lang="en-GB" sz="1600" b="1" i="1" kern="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Cleanup</a:t>
            </a:r>
            <a:endParaRPr lang="en-GB" sz="1600" b="1" i="1" kern="0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free(a); free(b); free(c);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 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}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0498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Arbitrary Vector Sizes</a:t>
            </a:r>
            <a:endParaRPr lang="en-GB" sz="2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775230" y="4007556"/>
            <a:ext cx="8368771" cy="2308931"/>
          </a:xfrm>
        </p:spPr>
        <p:txBody>
          <a:bodyPr>
            <a:normAutofit lnSpcReduction="10000"/>
          </a:bodyPr>
          <a:lstStyle/>
          <a:p>
            <a:pPr lvl="1"/>
            <a:endParaRPr lang="en-GB" dirty="0">
              <a:solidFill>
                <a:srgbClr val="FFFFFF"/>
              </a:solidFill>
            </a:endParaRPr>
          </a:p>
          <a:p>
            <a:pPr lvl="1"/>
            <a:endParaRPr lang="en-GB" dirty="0">
              <a:solidFill>
                <a:srgbClr val="FFFFFF"/>
              </a:solidFill>
            </a:endParaRPr>
          </a:p>
          <a:p>
            <a:pPr lvl="1"/>
            <a:endParaRPr lang="en-GB" dirty="0">
              <a:solidFill>
                <a:srgbClr val="FFFFFF"/>
              </a:solidFill>
            </a:endParaRPr>
          </a:p>
          <a:p>
            <a:pPr lvl="0"/>
            <a:r>
              <a:rPr lang="en-GB" dirty="0"/>
              <a:t>Update the kernel launch:</a:t>
            </a:r>
          </a:p>
          <a:p>
            <a:pPr marL="0" lvl="0" indent="0">
              <a:buNone/>
            </a:pPr>
            <a:r>
              <a:rPr lang="en-GB" sz="1800" b="1" dirty="0">
                <a:latin typeface="Courier New" pitchFamily="49" charset="0"/>
                <a:cs typeface="Courier New" pitchFamily="49" charset="0"/>
              </a:rPr>
              <a:t>	add&lt;&lt;&lt;</a:t>
            </a:r>
            <a:r>
              <a:rPr lang="en-GB" sz="1800" b="1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(N + M-1) / M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,M&gt;&gt;&gt;(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GB" sz="1800" b="1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lvl="0" indent="0"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5230" y="1599848"/>
            <a:ext cx="8368771" cy="2308930"/>
          </a:xfrm>
        </p:spPr>
        <p:txBody>
          <a:bodyPr/>
          <a:lstStyle/>
          <a:p>
            <a:pPr lvl="0"/>
            <a:r>
              <a:rPr lang="en-GB" dirty="0"/>
              <a:t>Typical problems are not friendly multiples of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endParaRPr lang="en-GB" sz="1800" b="1" dirty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/>
              <a:t>Avoid accessing beyond the end of the arrays:</a:t>
            </a:r>
            <a:endParaRPr lang="en-GB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add"/>
          <p:cNvSpPr txBox="1"/>
          <p:nvPr/>
        </p:nvSpPr>
        <p:spPr bwMode="auto">
          <a:xfrm>
            <a:off x="1219573" y="3446830"/>
            <a:ext cx="7140348" cy="155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 rtlCol="0">
            <a:spAutoFit/>
          </a:bodyPr>
          <a:lstStyle/>
          <a:p>
            <a:pPr lvl="0">
              <a:spcBef>
                <a:spcPct val="20000"/>
              </a:spcBef>
              <a:buSzPct val="100000"/>
            </a:pPr>
            <a:r>
              <a:rPr lang="en-GB" sz="16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</a:t>
            </a:r>
            <a:r>
              <a:rPr lang="en-GB" sz="16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kern="0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16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kern="0" dirty="0">
                <a:latin typeface="Courier New" pitchFamily="49" charset="0"/>
                <a:cs typeface="Courier New" pitchFamily="49" charset="0"/>
              </a:rPr>
              <a:t>*a,</a:t>
            </a:r>
            <a:r>
              <a:rPr lang="en-GB" sz="16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kern="0" dirty="0">
                <a:latin typeface="Courier New" pitchFamily="49" charset="0"/>
                <a:cs typeface="Courier New" pitchFamily="49" charset="0"/>
              </a:rPr>
              <a:t>*b,</a:t>
            </a:r>
            <a:r>
              <a:rPr lang="en-GB" sz="16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kern="0" dirty="0">
                <a:latin typeface="Courier New" pitchFamily="49" charset="0"/>
                <a:cs typeface="Courier New" pitchFamily="49" charset="0"/>
              </a:rPr>
              <a:t> *c,</a:t>
            </a:r>
            <a:r>
              <a:rPr lang="en-GB" sz="16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kern="0" dirty="0">
                <a:latin typeface="Courier New" pitchFamily="49" charset="0"/>
                <a:cs typeface="Courier New" pitchFamily="49" charset="0"/>
              </a:rPr>
              <a:t>n) {</a:t>
            </a:r>
          </a:p>
          <a:p>
            <a:pPr>
              <a:spcBef>
                <a:spcPct val="20000"/>
              </a:spcBef>
              <a:buSzPct val="100000"/>
            </a:pPr>
            <a:r>
              <a:rPr lang="en-GB" sz="1600" b="1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600" b="1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GB" sz="16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ct val="20000"/>
              </a:spcBef>
              <a:buSzPct val="100000"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    if (index &lt; n)</a:t>
            </a:r>
          </a:p>
          <a:p>
            <a:pPr lvl="0">
              <a:spcBef>
                <a:spcPct val="20000"/>
              </a:spcBef>
              <a:buSzPct val="100000"/>
            </a:pPr>
            <a:r>
              <a:rPr lang="en-GB" sz="1600" b="1" kern="0" dirty="0">
                <a:latin typeface="Courier New" pitchFamily="49" charset="0"/>
                <a:cs typeface="Courier New" pitchFamily="49" charset="0"/>
              </a:rPr>
              <a:t>        c[index] = a[index] + b[index];</a:t>
            </a:r>
          </a:p>
          <a:p>
            <a:pPr lvl="0">
              <a:spcBef>
                <a:spcPct val="20000"/>
              </a:spcBef>
              <a:buSzPct val="100000"/>
            </a:pPr>
            <a:r>
              <a:rPr lang="en-GB" sz="1600" b="1" kern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3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Bother with Threads?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Threads seem unnecessary</a:t>
            </a:r>
          </a:p>
          <a:p>
            <a:pPr lvl="1"/>
            <a:r>
              <a:rPr lang="en-GB" dirty="0"/>
              <a:t>They add a level of complexity</a:t>
            </a:r>
          </a:p>
          <a:p>
            <a:pPr lvl="1"/>
            <a:r>
              <a:rPr lang="en-GB" dirty="0"/>
              <a:t>What do we gain?</a:t>
            </a:r>
          </a:p>
          <a:p>
            <a:endParaRPr lang="en-GB" dirty="0"/>
          </a:p>
          <a:p>
            <a:r>
              <a:rPr lang="en-GB" dirty="0"/>
              <a:t>Unlike parallel blocks, threads have mechanisms to:</a:t>
            </a:r>
          </a:p>
          <a:p>
            <a:pPr lvl="1"/>
            <a:r>
              <a:rPr lang="en-GB" dirty="0"/>
              <a:t>Communicate</a:t>
            </a:r>
          </a:p>
          <a:p>
            <a:pPr lvl="1"/>
            <a:r>
              <a:rPr lang="en-GB" dirty="0"/>
              <a:t>Synchronize</a:t>
            </a:r>
          </a:p>
          <a:p>
            <a:endParaRPr lang="en-GB" dirty="0"/>
          </a:p>
          <a:p>
            <a:r>
              <a:rPr lang="en-GB" dirty="0"/>
              <a:t>To look closer, we need a new example…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5823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731" y="275167"/>
            <a:ext cx="7670271" cy="649741"/>
          </a:xfrm>
        </p:spPr>
        <p:txBody>
          <a:bodyPr>
            <a:normAutofit fontScale="90000"/>
          </a:bodyPr>
          <a:lstStyle/>
          <a:p>
            <a:r>
              <a:rPr lang="en-GB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Launching parallel kernels</a:t>
            </a:r>
          </a:p>
          <a:p>
            <a:pPr lvl="1"/>
            <a:r>
              <a:rPr lang="en-GB" dirty="0"/>
              <a:t>Launch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GB" dirty="0"/>
              <a:t> copies of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b="1" dirty="0"/>
              <a:t> </a:t>
            </a:r>
            <a:r>
              <a:rPr lang="en-GB" dirty="0"/>
              <a:t>with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add&lt;&lt;&lt;N/M,M&gt;&gt;&gt;(…);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/>
              <a:t>Use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dirty="0">
                <a:solidFill>
                  <a:schemeClr val="accent6"/>
                </a:solidFill>
              </a:rPr>
              <a:t> </a:t>
            </a:r>
            <a:r>
              <a:rPr lang="en-GB" dirty="0"/>
              <a:t>to access block index</a:t>
            </a:r>
          </a:p>
          <a:p>
            <a:pPr lvl="1"/>
            <a:r>
              <a:rPr lang="en-GB" dirty="0"/>
              <a:t>Use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dirty="0"/>
              <a:t>to access thread index within block</a:t>
            </a:r>
          </a:p>
          <a:p>
            <a:endParaRPr lang="en-GB" dirty="0"/>
          </a:p>
          <a:p>
            <a:r>
              <a:rPr lang="en-GB" dirty="0"/>
              <a:t>Allocate elements to threads:</a:t>
            </a:r>
          </a:p>
          <a:p>
            <a:pPr marL="0" lvl="0" indent="0">
              <a:buNone/>
            </a:pPr>
            <a:endParaRPr lang="en-GB" sz="1600" dirty="0">
              <a:solidFill>
                <a:srgbClr val="8AAD00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2000" b="1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GB" sz="2000" b="1" dirty="0" err="1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880074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0617" y="5751777"/>
            <a:ext cx="114299" cy="11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72501" y="5762870"/>
            <a:ext cx="400049" cy="75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85081" y="1710677"/>
            <a:ext cx="3023969" cy="3778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5282" y="477465"/>
            <a:ext cx="1509501" cy="591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8774" y="420397"/>
            <a:ext cx="2783205" cy="6865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737" y="1831764"/>
            <a:ext cx="484515" cy="2672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7502" y="1831764"/>
            <a:ext cx="215899" cy="267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2602" y="1806257"/>
            <a:ext cx="1887431" cy="3116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00325" y="1831764"/>
            <a:ext cx="718756" cy="2672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9252" y="2232290"/>
            <a:ext cx="571891" cy="2796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5766" y="2232290"/>
            <a:ext cx="571891" cy="2796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1534" y="2232290"/>
            <a:ext cx="381528" cy="2796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33045" y="2232290"/>
            <a:ext cx="571891" cy="2796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737" y="2645569"/>
            <a:ext cx="632778" cy="2669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7202" y="2645569"/>
            <a:ext cx="216429" cy="2669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2567" y="2620169"/>
            <a:ext cx="1048417" cy="31141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9252" y="3046148"/>
            <a:ext cx="1715664" cy="2796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9252" y="3446727"/>
            <a:ext cx="571891" cy="2796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0516" y="3465777"/>
            <a:ext cx="452765" cy="2415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2784" y="3446727"/>
            <a:ext cx="1143635" cy="2796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86024" y="3465777"/>
            <a:ext cx="579437" cy="24156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68836" y="3446727"/>
            <a:ext cx="1715664" cy="2796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252" y="3860324"/>
            <a:ext cx="548957" cy="2415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46717" y="3840956"/>
            <a:ext cx="2096982" cy="2796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1317" y="4234920"/>
            <a:ext cx="571902" cy="2799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42545" y="4254024"/>
            <a:ext cx="1115907" cy="2415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1317" y="4635501"/>
            <a:ext cx="1525163" cy="27992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00325" y="4654603"/>
            <a:ext cx="1436899" cy="24156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0617" y="5751777"/>
            <a:ext cx="114299" cy="11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72501" y="5762870"/>
            <a:ext cx="400049" cy="75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6513" y="728000"/>
            <a:ext cx="1042108" cy="489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48621" y="689901"/>
            <a:ext cx="2757805" cy="565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8551" y="2546351"/>
            <a:ext cx="5079999" cy="2412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9899" y="2184400"/>
            <a:ext cx="3556000" cy="3219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22313" y="4406900"/>
            <a:ext cx="5424862" cy="132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73B9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16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32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49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6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all" spc="0" normalizeH="0" baseline="0" noProof="0" dirty="0">
                <a:ln>
                  <a:noFill/>
                </a:ln>
                <a:solidFill>
                  <a:srgbClr val="73B900"/>
                </a:solidFill>
                <a:effectLst/>
                <a:uLnTx/>
                <a:uFillTx/>
                <a:latin typeface="Trebuchet MS" pitchFamily="34" charset="0"/>
              </a:rPr>
              <a:t>Cooperating Threads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4162" y="1512905"/>
            <a:ext cx="3046" cy="3514717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6447208" y="149640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4421982" y="1688760"/>
            <a:ext cx="2025225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59" name="AutoShape 14"/>
          <p:cNvSpPr>
            <a:spLocks noChangeArrowheads="1"/>
          </p:cNvSpPr>
          <p:nvPr/>
        </p:nvSpPr>
        <p:spPr bwMode="ltGray">
          <a:xfrm>
            <a:off x="6784745" y="1296401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Heterogeneous Computing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 </a:t>
            </a:r>
          </a:p>
        </p:txBody>
      </p:sp>
      <p:sp>
        <p:nvSpPr>
          <p:cNvPr id="60" name="AutoShape 14"/>
          <p:cNvSpPr>
            <a:spLocks noChangeArrowheads="1"/>
          </p:cNvSpPr>
          <p:nvPr/>
        </p:nvSpPr>
        <p:spPr bwMode="ltGray">
          <a:xfrm>
            <a:off x="6784745" y="1737803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Blocks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ltGray">
          <a:xfrm>
            <a:off x="6784745" y="2179206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Threads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2" name="AutoShape 14"/>
          <p:cNvSpPr>
            <a:spLocks noChangeArrowheads="1"/>
          </p:cNvSpPr>
          <p:nvPr/>
        </p:nvSpPr>
        <p:spPr bwMode="ltGray">
          <a:xfrm>
            <a:off x="6784745" y="2620608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Indexing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3" name="AutoShape 14"/>
          <p:cNvSpPr>
            <a:spLocks noChangeArrowheads="1"/>
          </p:cNvSpPr>
          <p:nvPr/>
        </p:nvSpPr>
        <p:spPr bwMode="auto">
          <a:xfrm>
            <a:off x="6784745" y="3062010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Shared memory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4" name="AutoShape 14"/>
          <p:cNvSpPr>
            <a:spLocks noChangeArrowheads="1"/>
          </p:cNvSpPr>
          <p:nvPr/>
        </p:nvSpPr>
        <p:spPr bwMode="auto">
          <a:xfrm>
            <a:off x="6784745" y="3503412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__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syncthreads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()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5" name="AutoShape 14"/>
          <p:cNvSpPr>
            <a:spLocks noChangeArrowheads="1"/>
          </p:cNvSpPr>
          <p:nvPr/>
        </p:nvSpPr>
        <p:spPr bwMode="ltGray">
          <a:xfrm>
            <a:off x="6784745" y="3944814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Asynchronous operation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AutoShape 14"/>
          <p:cNvSpPr>
            <a:spLocks noChangeArrowheads="1"/>
          </p:cNvSpPr>
          <p:nvPr/>
        </p:nvSpPr>
        <p:spPr bwMode="ltGray">
          <a:xfrm>
            <a:off x="6784745" y="4386217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Handling errors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7" name="AutoShape 14"/>
          <p:cNvSpPr>
            <a:spLocks noChangeArrowheads="1"/>
          </p:cNvSpPr>
          <p:nvPr/>
        </p:nvSpPr>
        <p:spPr bwMode="ltGray">
          <a:xfrm>
            <a:off x="6784745" y="4827621"/>
            <a:ext cx="2242750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Managing devices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4346975" y="1231695"/>
            <a:ext cx="1681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8AAD00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rPr>
              <a:t>CONCEPTS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6445985" y="2379206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>
            <a:off x="6447208" y="195285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>
            <a:off x="6445984" y="2820608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6447208" y="3262010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447208" y="3703412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6447208" y="414481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6447208" y="4586217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6447208" y="502762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198143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1D Stencil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457200" y="1600200"/>
            <a:ext cx="8229600" cy="3532188"/>
          </a:xfrm>
        </p:spPr>
        <p:txBody>
          <a:bodyPr/>
          <a:lstStyle/>
          <a:p>
            <a:r>
              <a:rPr lang="en-GB" sz="2800" dirty="0"/>
              <a:t>Consider applying a 1D stencil to a 1D array of elements</a:t>
            </a:r>
          </a:p>
          <a:p>
            <a:pPr lvl="1"/>
            <a:r>
              <a:rPr lang="en-GB" sz="2400" dirty="0"/>
              <a:t>Each output element is the sum of input elements within a radius</a:t>
            </a:r>
          </a:p>
          <a:p>
            <a:endParaRPr lang="en-GB" sz="2800" dirty="0"/>
          </a:p>
          <a:p>
            <a:r>
              <a:rPr lang="en-GB" sz="2800" dirty="0"/>
              <a:t>If radius is 3, then each output element is the sum of 7 input elements: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</a:p>
        </p:txBody>
      </p:sp>
      <p:sp>
        <p:nvSpPr>
          <p:cNvPr id="96" name="Cube 95"/>
          <p:cNvSpPr>
            <a:spLocks noChangeAspect="1"/>
          </p:cNvSpPr>
          <p:nvPr/>
        </p:nvSpPr>
        <p:spPr>
          <a:xfrm>
            <a:off x="3325813" y="5181600"/>
            <a:ext cx="274637" cy="273050"/>
          </a:xfrm>
          <a:prstGeom prst="cube">
            <a:avLst/>
          </a:prstGeom>
          <a:gradFill rotWithShape="1">
            <a:gsLst>
              <a:gs pos="0">
                <a:srgbClr val="8AAD00">
                  <a:shade val="51000"/>
                  <a:satMod val="130000"/>
                </a:srgbClr>
              </a:gs>
              <a:gs pos="80000">
                <a:srgbClr val="8AAD00">
                  <a:shade val="93000"/>
                  <a:satMod val="130000"/>
                </a:srgbClr>
              </a:gs>
              <a:gs pos="100000">
                <a:srgbClr val="8AAD00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7" name="Cube 96"/>
          <p:cNvSpPr>
            <a:spLocks noChangeAspect="1"/>
          </p:cNvSpPr>
          <p:nvPr/>
        </p:nvSpPr>
        <p:spPr>
          <a:xfrm>
            <a:off x="3602038" y="5181600"/>
            <a:ext cx="274637" cy="273050"/>
          </a:xfrm>
          <a:prstGeom prst="cube">
            <a:avLst/>
          </a:prstGeom>
          <a:gradFill rotWithShape="1">
            <a:gsLst>
              <a:gs pos="0">
                <a:srgbClr val="8AAD00">
                  <a:shade val="51000"/>
                  <a:satMod val="130000"/>
                </a:srgbClr>
              </a:gs>
              <a:gs pos="80000">
                <a:srgbClr val="8AAD00">
                  <a:shade val="93000"/>
                  <a:satMod val="130000"/>
                </a:srgbClr>
              </a:gs>
              <a:gs pos="100000">
                <a:srgbClr val="8AAD00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8" name="Cube 97"/>
          <p:cNvSpPr>
            <a:spLocks noChangeAspect="1"/>
          </p:cNvSpPr>
          <p:nvPr/>
        </p:nvSpPr>
        <p:spPr>
          <a:xfrm>
            <a:off x="3878263" y="5181600"/>
            <a:ext cx="274637" cy="273050"/>
          </a:xfrm>
          <a:prstGeom prst="cube">
            <a:avLst/>
          </a:prstGeom>
          <a:gradFill rotWithShape="1">
            <a:gsLst>
              <a:gs pos="0">
                <a:srgbClr val="8AAD00">
                  <a:shade val="51000"/>
                  <a:satMod val="130000"/>
                </a:srgbClr>
              </a:gs>
              <a:gs pos="80000">
                <a:srgbClr val="8AAD00">
                  <a:shade val="93000"/>
                  <a:satMod val="130000"/>
                </a:srgbClr>
              </a:gs>
              <a:gs pos="100000">
                <a:srgbClr val="8AAD00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99" name="Cube 98"/>
          <p:cNvSpPr>
            <a:spLocks noChangeAspect="1"/>
          </p:cNvSpPr>
          <p:nvPr/>
        </p:nvSpPr>
        <p:spPr>
          <a:xfrm>
            <a:off x="4152900" y="5181600"/>
            <a:ext cx="276225" cy="273050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0" name="Cube 99"/>
          <p:cNvSpPr>
            <a:spLocks noChangeAspect="1"/>
          </p:cNvSpPr>
          <p:nvPr/>
        </p:nvSpPr>
        <p:spPr>
          <a:xfrm>
            <a:off x="4429125" y="5181600"/>
            <a:ext cx="276225" cy="273050"/>
          </a:xfrm>
          <a:prstGeom prst="cube">
            <a:avLst/>
          </a:prstGeom>
          <a:gradFill rotWithShape="1">
            <a:gsLst>
              <a:gs pos="0">
                <a:srgbClr val="8AAD00">
                  <a:shade val="51000"/>
                  <a:satMod val="130000"/>
                </a:srgbClr>
              </a:gs>
              <a:gs pos="80000">
                <a:srgbClr val="8AAD00">
                  <a:shade val="93000"/>
                  <a:satMod val="130000"/>
                </a:srgbClr>
              </a:gs>
              <a:gs pos="100000">
                <a:srgbClr val="8AAD00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1" name="Cube 100"/>
          <p:cNvSpPr>
            <a:spLocks noChangeAspect="1"/>
          </p:cNvSpPr>
          <p:nvPr/>
        </p:nvSpPr>
        <p:spPr>
          <a:xfrm>
            <a:off x="4705350" y="5181600"/>
            <a:ext cx="276225" cy="273050"/>
          </a:xfrm>
          <a:prstGeom prst="cube">
            <a:avLst/>
          </a:prstGeom>
          <a:gradFill rotWithShape="1">
            <a:gsLst>
              <a:gs pos="0">
                <a:srgbClr val="8AAD00">
                  <a:shade val="51000"/>
                  <a:satMod val="130000"/>
                </a:srgbClr>
              </a:gs>
              <a:gs pos="80000">
                <a:srgbClr val="8AAD00">
                  <a:shade val="93000"/>
                  <a:satMod val="130000"/>
                </a:srgbClr>
              </a:gs>
              <a:gs pos="100000">
                <a:srgbClr val="8AAD00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2" name="Cube 101"/>
          <p:cNvSpPr>
            <a:spLocks noChangeAspect="1"/>
          </p:cNvSpPr>
          <p:nvPr/>
        </p:nvSpPr>
        <p:spPr>
          <a:xfrm>
            <a:off x="4981575" y="5181600"/>
            <a:ext cx="276225" cy="273050"/>
          </a:xfrm>
          <a:prstGeom prst="cube">
            <a:avLst/>
          </a:prstGeom>
          <a:gradFill rotWithShape="1">
            <a:gsLst>
              <a:gs pos="0">
                <a:srgbClr val="8AAD00">
                  <a:shade val="51000"/>
                  <a:satMod val="130000"/>
                </a:srgbClr>
              </a:gs>
              <a:gs pos="80000">
                <a:srgbClr val="8AAD00">
                  <a:shade val="93000"/>
                  <a:satMod val="130000"/>
                </a:srgbClr>
              </a:gs>
              <a:gs pos="100000">
                <a:srgbClr val="8AAD00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3" name="Left Brace 102"/>
          <p:cNvSpPr/>
          <p:nvPr/>
        </p:nvSpPr>
        <p:spPr>
          <a:xfrm rot="16200000">
            <a:off x="3621088" y="5291138"/>
            <a:ext cx="225425" cy="815975"/>
          </a:xfrm>
          <a:prstGeom prst="leftBrace">
            <a:avLst>
              <a:gd name="adj1" fmla="val 39687"/>
              <a:gd name="adj2" fmla="val 50000"/>
            </a:avLst>
          </a:prstGeom>
          <a:noFill/>
          <a:ln w="2857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4" name="Left Brace 103"/>
          <p:cNvSpPr/>
          <p:nvPr/>
        </p:nvSpPr>
        <p:spPr>
          <a:xfrm rot="16200000">
            <a:off x="4721225" y="5291138"/>
            <a:ext cx="225425" cy="815975"/>
          </a:xfrm>
          <a:prstGeom prst="leftBrace">
            <a:avLst>
              <a:gd name="adj1" fmla="val 39687"/>
              <a:gd name="adj2" fmla="val 50000"/>
            </a:avLst>
          </a:prstGeom>
          <a:noFill/>
          <a:ln w="2857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314700" y="5862638"/>
            <a:ext cx="82867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radius</a:t>
            </a: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4419600" y="5862638"/>
            <a:ext cx="82867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17397287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8716" y="5751777"/>
            <a:ext cx="76200" cy="11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2501" y="5762870"/>
            <a:ext cx="400049" cy="75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32000" y="1448279"/>
            <a:ext cx="4889500" cy="4337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B05EEA3-2229-4C41-B3DE-5D0C571DCF31}"/>
              </a:ext>
            </a:extLst>
          </p:cNvPr>
          <p:cNvSpPr/>
          <p:nvPr/>
        </p:nvSpPr>
        <p:spPr>
          <a:xfrm>
            <a:off x="4121950" y="638690"/>
            <a:ext cx="1223327" cy="546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72955" y="6217081"/>
            <a:ext cx="1401543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spc="-5" dirty="0">
                <a:latin typeface="Times New Roman"/>
                <a:cs typeface="Times New Roman"/>
              </a:rPr>
              <a:t>CUDA</a:t>
            </a:r>
            <a:r>
              <a:rPr sz="1270" spc="-127" dirty="0">
                <a:latin typeface="Times New Roman"/>
                <a:cs typeface="Times New Roman"/>
              </a:rPr>
              <a:t> </a:t>
            </a:r>
            <a:r>
              <a:rPr sz="1270" dirty="0">
                <a:latin typeface="Times New Roman"/>
                <a:cs typeface="Times New Roman"/>
              </a:rPr>
              <a:t>Programming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8295" y="6217081"/>
            <a:ext cx="185414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spc="5" dirty="0">
                <a:latin typeface="Times New Roman"/>
                <a:cs typeface="Times New Roman"/>
              </a:rPr>
              <a:t>5</a:t>
            </a:r>
            <a:r>
              <a:rPr sz="1270" dirty="0">
                <a:latin typeface="Times New Roman"/>
                <a:cs typeface="Times New Roman"/>
              </a:rPr>
              <a:t>2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1936" y="473838"/>
            <a:ext cx="2330914" cy="688737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</a:pPr>
            <a:r>
              <a:rPr spc="-5" dirty="0"/>
              <a:t>1D</a:t>
            </a:r>
            <a:r>
              <a:rPr spc="-77" dirty="0"/>
              <a:t> </a:t>
            </a:r>
            <a:r>
              <a:rPr spc="-5" dirty="0"/>
              <a:t>Stencil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3573" y="1301895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1134" spc="222" dirty="0">
                <a:latin typeface="Arial"/>
                <a:cs typeface="Arial"/>
              </a:rPr>
              <a:t>●</a:t>
            </a:r>
            <a:endParaRPr sz="113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7239" y="1201702"/>
            <a:ext cx="7588138" cy="4023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539" spc="-5" dirty="0">
                <a:latin typeface="Arial"/>
                <a:cs typeface="Arial"/>
              </a:rPr>
              <a:t>Consider applying </a:t>
            </a:r>
            <a:r>
              <a:rPr sz="2539" dirty="0">
                <a:latin typeface="Arial"/>
                <a:cs typeface="Arial"/>
              </a:rPr>
              <a:t>a </a:t>
            </a:r>
            <a:r>
              <a:rPr sz="2539" spc="-5" dirty="0">
                <a:latin typeface="Arial"/>
                <a:cs typeface="Arial"/>
              </a:rPr>
              <a:t>stencil </a:t>
            </a:r>
            <a:r>
              <a:rPr sz="2539" dirty="0">
                <a:latin typeface="Arial"/>
                <a:cs typeface="Arial"/>
              </a:rPr>
              <a:t>to a </a:t>
            </a:r>
            <a:r>
              <a:rPr sz="2539" spc="-5" dirty="0">
                <a:latin typeface="Arial"/>
                <a:cs typeface="Arial"/>
              </a:rPr>
              <a:t>1D </a:t>
            </a:r>
            <a:r>
              <a:rPr sz="2539" dirty="0">
                <a:latin typeface="Arial"/>
                <a:cs typeface="Arial"/>
              </a:rPr>
              <a:t>array </a:t>
            </a:r>
            <a:r>
              <a:rPr sz="2539" spc="-5" dirty="0">
                <a:latin typeface="Arial"/>
                <a:cs typeface="Arial"/>
              </a:rPr>
              <a:t>of</a:t>
            </a:r>
            <a:r>
              <a:rPr sz="2539" spc="-32" dirty="0">
                <a:latin typeface="Arial"/>
                <a:cs typeface="Arial"/>
              </a:rPr>
              <a:t> </a:t>
            </a:r>
            <a:r>
              <a:rPr sz="2539" spc="-5" dirty="0">
                <a:latin typeface="Arial"/>
                <a:cs typeface="Arial"/>
              </a:rPr>
              <a:t>elements</a:t>
            </a:r>
            <a:endParaRPr sz="2539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7376" y="1670418"/>
            <a:ext cx="138772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5" dirty="0">
                <a:latin typeface="Arial"/>
                <a:cs typeface="Arial"/>
              </a:rPr>
              <a:t>–</a:t>
            </a:r>
            <a:endParaRPr sz="163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573" y="2425893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1134" spc="222" dirty="0">
                <a:latin typeface="Arial"/>
                <a:cs typeface="Arial"/>
              </a:rPr>
              <a:t>●</a:t>
            </a:r>
            <a:endParaRPr sz="1134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414589" y="1451076"/>
            <a:ext cx="7462610" cy="1526899"/>
          </a:xfrm>
          <a:prstGeom prst="rect">
            <a:avLst/>
          </a:prstGeom>
        </p:spPr>
        <p:txBody>
          <a:bodyPr vert="horz" wrap="square" lIns="0" tIns="127832" rIns="0" bIns="0" rtlCol="0">
            <a:spAutoFit/>
          </a:bodyPr>
          <a:lstStyle/>
          <a:p>
            <a:pPr marL="771596" marR="365069">
              <a:lnSpc>
                <a:spcPts val="2421"/>
              </a:lnSpc>
              <a:spcBef>
                <a:spcPts val="326"/>
              </a:spcBef>
            </a:pPr>
            <a:r>
              <a:rPr spc="-5" dirty="0"/>
              <a:t>Each output element is </a:t>
            </a:r>
            <a:r>
              <a:rPr dirty="0"/>
              <a:t>the </a:t>
            </a:r>
            <a:r>
              <a:rPr spc="-5" dirty="0"/>
              <a:t>sum of input elements within </a:t>
            </a:r>
            <a:r>
              <a:rPr dirty="0"/>
              <a:t>a  </a:t>
            </a:r>
            <a:r>
              <a:rPr spc="-5" dirty="0"/>
              <a:t>given</a:t>
            </a:r>
            <a:r>
              <a:rPr dirty="0"/>
              <a:t> </a:t>
            </a:r>
            <a:r>
              <a:rPr spc="-5" dirty="0">
                <a:solidFill>
                  <a:srgbClr val="0000FF"/>
                </a:solidFill>
              </a:rPr>
              <a:t>radius</a:t>
            </a:r>
          </a:p>
          <a:p>
            <a:pPr marL="380040" marR="4607">
              <a:lnSpc>
                <a:spcPts val="2829"/>
              </a:lnSpc>
              <a:spcBef>
                <a:spcPts val="530"/>
              </a:spcBef>
            </a:pPr>
            <a:r>
              <a:rPr sz="2539" dirty="0"/>
              <a:t>If </a:t>
            </a:r>
            <a:r>
              <a:rPr sz="2539" spc="-9" dirty="0"/>
              <a:t>RADIUS </a:t>
            </a:r>
            <a:r>
              <a:rPr sz="2539" spc="-5" dirty="0"/>
              <a:t>is 3, then each output element </a:t>
            </a:r>
            <a:r>
              <a:rPr sz="2539" dirty="0"/>
              <a:t>is </a:t>
            </a:r>
            <a:r>
              <a:rPr sz="2539" spc="-5" dirty="0"/>
              <a:t>the sum of  </a:t>
            </a:r>
            <a:r>
              <a:rPr sz="2539" dirty="0"/>
              <a:t>7 input</a:t>
            </a:r>
            <a:r>
              <a:rPr sz="2539" spc="-18" dirty="0"/>
              <a:t> </a:t>
            </a:r>
            <a:r>
              <a:rPr sz="2539" spc="-5" dirty="0"/>
              <a:t>elements</a:t>
            </a:r>
            <a:endParaRPr sz="2539" dirty="0"/>
          </a:p>
        </p:txBody>
      </p:sp>
      <p:sp>
        <p:nvSpPr>
          <p:cNvPr id="10" name="object 10"/>
          <p:cNvSpPr txBox="1"/>
          <p:nvPr/>
        </p:nvSpPr>
        <p:spPr>
          <a:xfrm>
            <a:off x="236086" y="6412860"/>
            <a:ext cx="1430909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dirty="0">
                <a:latin typeface="Arial"/>
                <a:cs typeface="Arial"/>
              </a:rPr>
              <a:t>© </a:t>
            </a:r>
            <a:r>
              <a:rPr sz="1632" spc="-5" dirty="0">
                <a:latin typeface="Arial"/>
                <a:cs typeface="Arial"/>
              </a:rPr>
              <a:t>NVIDIA</a:t>
            </a:r>
            <a:r>
              <a:rPr sz="1632" spc="-150" dirty="0">
                <a:latin typeface="Arial"/>
                <a:cs typeface="Arial"/>
              </a:rPr>
              <a:t> </a:t>
            </a:r>
            <a:r>
              <a:rPr sz="1632" spc="-5" dirty="0">
                <a:latin typeface="Arial"/>
                <a:cs typeface="Arial"/>
              </a:rPr>
              <a:t>corp.</a:t>
            </a:r>
            <a:endParaRPr sz="1632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590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590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9179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9179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3768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3768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2947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72947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7537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87537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2126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02126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6716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6716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60484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60484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75073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75073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58358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58358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4590" y="4353732"/>
            <a:ext cx="1243768" cy="207295"/>
          </a:xfrm>
          <a:custGeom>
            <a:avLst/>
            <a:gdLst/>
            <a:ahLst/>
            <a:cxnLst/>
            <a:rect l="l" t="t" r="r" b="b"/>
            <a:pathLst>
              <a:path w="1371600" h="228600">
                <a:moveTo>
                  <a:pt x="1371600" y="228600"/>
                </a:moveTo>
                <a:lnTo>
                  <a:pt x="1361777" y="186630"/>
                </a:lnTo>
                <a:lnTo>
                  <a:pt x="1335881" y="150018"/>
                </a:lnTo>
                <a:lnTo>
                  <a:pt x="1299269" y="124122"/>
                </a:lnTo>
                <a:lnTo>
                  <a:pt x="1257300" y="114300"/>
                </a:lnTo>
                <a:lnTo>
                  <a:pt x="800100" y="114300"/>
                </a:lnTo>
                <a:lnTo>
                  <a:pt x="758130" y="104477"/>
                </a:lnTo>
                <a:lnTo>
                  <a:pt x="721518" y="78581"/>
                </a:lnTo>
                <a:lnTo>
                  <a:pt x="695622" y="41969"/>
                </a:lnTo>
                <a:lnTo>
                  <a:pt x="685800" y="0"/>
                </a:lnTo>
                <a:lnTo>
                  <a:pt x="675977" y="41969"/>
                </a:lnTo>
                <a:lnTo>
                  <a:pt x="650081" y="78581"/>
                </a:lnTo>
                <a:lnTo>
                  <a:pt x="613469" y="104477"/>
                </a:lnTo>
                <a:lnTo>
                  <a:pt x="571500" y="114300"/>
                </a:lnTo>
                <a:lnTo>
                  <a:pt x="114300" y="114300"/>
                </a:lnTo>
                <a:lnTo>
                  <a:pt x="72330" y="124122"/>
                </a:lnTo>
                <a:lnTo>
                  <a:pt x="35718" y="150018"/>
                </a:lnTo>
                <a:lnTo>
                  <a:pt x="9822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58358" y="43537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4589" y="456102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72947" y="4353732"/>
            <a:ext cx="1243768" cy="207295"/>
          </a:xfrm>
          <a:custGeom>
            <a:avLst/>
            <a:gdLst/>
            <a:ahLst/>
            <a:cxnLst/>
            <a:rect l="l" t="t" r="r" b="b"/>
            <a:pathLst>
              <a:path w="1371600" h="228600">
                <a:moveTo>
                  <a:pt x="1371600" y="228600"/>
                </a:moveTo>
                <a:lnTo>
                  <a:pt x="1361777" y="186630"/>
                </a:lnTo>
                <a:lnTo>
                  <a:pt x="1335881" y="150018"/>
                </a:lnTo>
                <a:lnTo>
                  <a:pt x="1299269" y="124122"/>
                </a:lnTo>
                <a:lnTo>
                  <a:pt x="1257300" y="114300"/>
                </a:lnTo>
                <a:lnTo>
                  <a:pt x="800100" y="114300"/>
                </a:lnTo>
                <a:lnTo>
                  <a:pt x="758130" y="104477"/>
                </a:lnTo>
                <a:lnTo>
                  <a:pt x="721518" y="78581"/>
                </a:lnTo>
                <a:lnTo>
                  <a:pt x="695622" y="41969"/>
                </a:lnTo>
                <a:lnTo>
                  <a:pt x="685800" y="0"/>
                </a:lnTo>
                <a:lnTo>
                  <a:pt x="675977" y="41969"/>
                </a:lnTo>
                <a:lnTo>
                  <a:pt x="650081" y="78581"/>
                </a:lnTo>
                <a:lnTo>
                  <a:pt x="613469" y="104477"/>
                </a:lnTo>
                <a:lnTo>
                  <a:pt x="571500" y="114300"/>
                </a:lnTo>
                <a:lnTo>
                  <a:pt x="114300" y="114300"/>
                </a:lnTo>
                <a:lnTo>
                  <a:pt x="72330" y="124122"/>
                </a:lnTo>
                <a:lnTo>
                  <a:pt x="35718" y="150018"/>
                </a:lnTo>
                <a:lnTo>
                  <a:pt x="9822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16715" y="43537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72947" y="456102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89090" y="6437045"/>
            <a:ext cx="1942812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5" dirty="0">
                <a:latin typeface="Arial"/>
                <a:cs typeface="Arial"/>
              </a:rPr>
              <a:t>See</a:t>
            </a:r>
            <a:r>
              <a:rPr sz="1632" spc="-18" dirty="0">
                <a:latin typeface="Arial"/>
                <a:cs typeface="Arial"/>
              </a:rPr>
              <a:t> </a:t>
            </a:r>
            <a:r>
              <a:rPr sz="1632" spc="-9" dirty="0">
                <a:solidFill>
                  <a:srgbClr val="0000FF"/>
                </a:solidFill>
                <a:latin typeface="Arial"/>
                <a:cs typeface="Arial"/>
              </a:rPr>
              <a:t>cuda-stencil1d.c</a:t>
            </a:r>
            <a:endParaRPr sz="1632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89663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89663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4252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04252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18842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18842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33431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33431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48020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8020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62610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62610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77199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77199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91789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91789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4589" y="5804795"/>
            <a:ext cx="44914" cy="44914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49529"/>
                </a:moveTo>
                <a:lnTo>
                  <a:pt x="495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14590" y="5804795"/>
            <a:ext cx="90979" cy="90979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4590" y="580479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4589" y="5804795"/>
            <a:ext cx="185414" cy="185414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4589" y="5804795"/>
            <a:ext cx="232631" cy="232631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4589" y="5804795"/>
            <a:ext cx="279848" cy="279848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4590" y="5804795"/>
            <a:ext cx="325913" cy="325913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4590" y="5804795"/>
            <a:ext cx="373130" cy="373130"/>
          </a:xfrm>
          <a:custGeom>
            <a:avLst/>
            <a:gdLst/>
            <a:ahLst/>
            <a:cxnLst/>
            <a:rect l="l" t="t" r="r" b="b"/>
            <a:pathLst>
              <a:path w="411480" h="411479">
                <a:moveTo>
                  <a:pt x="0" y="411479"/>
                </a:moveTo>
                <a:lnTo>
                  <a:pt x="4114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0348" y="5810553"/>
            <a:ext cx="408831" cy="408831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7564" y="5857771"/>
            <a:ext cx="361614" cy="361614"/>
          </a:xfrm>
          <a:custGeom>
            <a:avLst/>
            <a:gdLst/>
            <a:ahLst/>
            <a:cxnLst/>
            <a:rect l="l" t="t" r="r" b="b"/>
            <a:pathLst>
              <a:path w="398780" h="398779">
                <a:moveTo>
                  <a:pt x="0" y="398780"/>
                </a:moveTo>
                <a:lnTo>
                  <a:pt x="3987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4782" y="5904988"/>
            <a:ext cx="314397" cy="314397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1998" y="5952205"/>
            <a:ext cx="267180" cy="26718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08064" y="5998270"/>
            <a:ext cx="221114" cy="221114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5282" y="6045488"/>
            <a:ext cx="173897" cy="173897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0" y="191769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2499" y="6092704"/>
            <a:ext cx="126680" cy="12668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9715" y="6139922"/>
            <a:ext cx="79463" cy="79463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87630"/>
                </a:moveTo>
                <a:lnTo>
                  <a:pt x="876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6932" y="6187139"/>
            <a:ext cx="32246" cy="3224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9179" y="5804795"/>
            <a:ext cx="44914" cy="44914"/>
          </a:xfrm>
          <a:custGeom>
            <a:avLst/>
            <a:gdLst/>
            <a:ahLst/>
            <a:cxnLst/>
            <a:rect l="l" t="t" r="r" b="b"/>
            <a:pathLst>
              <a:path w="49530" h="49529">
                <a:moveTo>
                  <a:pt x="0" y="49529"/>
                </a:moveTo>
                <a:lnTo>
                  <a:pt x="49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9179" y="5804795"/>
            <a:ext cx="90979" cy="90979"/>
          </a:xfrm>
          <a:custGeom>
            <a:avLst/>
            <a:gdLst/>
            <a:ahLst/>
            <a:cxnLst/>
            <a:rect l="l" t="t" r="r" b="b"/>
            <a:pathLst>
              <a:path w="100330" h="100329">
                <a:moveTo>
                  <a:pt x="0" y="100329"/>
                </a:moveTo>
                <a:lnTo>
                  <a:pt x="1003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9179" y="580479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9179" y="5804795"/>
            <a:ext cx="185414" cy="185414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0" y="204469"/>
                </a:moveTo>
                <a:lnTo>
                  <a:pt x="2044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9179" y="5804795"/>
            <a:ext cx="232631" cy="232631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9179" y="5804795"/>
            <a:ext cx="279848" cy="279848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9179" y="5804795"/>
            <a:ext cx="325913" cy="325913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9179" y="5804795"/>
            <a:ext cx="373130" cy="373130"/>
          </a:xfrm>
          <a:custGeom>
            <a:avLst/>
            <a:gdLst/>
            <a:ahLst/>
            <a:cxnLst/>
            <a:rect l="l" t="t" r="r" b="b"/>
            <a:pathLst>
              <a:path w="411480" h="411479">
                <a:moveTo>
                  <a:pt x="0" y="411479"/>
                </a:moveTo>
                <a:lnTo>
                  <a:pt x="4114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34937" y="5810553"/>
            <a:ext cx="408831" cy="408831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2153" y="5857771"/>
            <a:ext cx="361614" cy="361614"/>
          </a:xfrm>
          <a:custGeom>
            <a:avLst/>
            <a:gdLst/>
            <a:ahLst/>
            <a:cxnLst/>
            <a:rect l="l" t="t" r="r" b="b"/>
            <a:pathLst>
              <a:path w="398780" h="398779">
                <a:moveTo>
                  <a:pt x="0" y="398780"/>
                </a:moveTo>
                <a:lnTo>
                  <a:pt x="3987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29370" y="5904988"/>
            <a:ext cx="314397" cy="314397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76588" y="5952205"/>
            <a:ext cx="267180" cy="26718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22654" y="5998270"/>
            <a:ext cx="221114" cy="221114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69871" y="6045488"/>
            <a:ext cx="173897" cy="173897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0" y="191769"/>
                </a:moveTo>
                <a:lnTo>
                  <a:pt x="1917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17088" y="6092704"/>
            <a:ext cx="126680" cy="12668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64304" y="6139922"/>
            <a:ext cx="79463" cy="79463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87630"/>
                </a:moveTo>
                <a:lnTo>
                  <a:pt x="876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11521" y="6187139"/>
            <a:ext cx="32246" cy="3224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462609" y="5804795"/>
            <a:ext cx="44914" cy="44914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49529"/>
                </a:moveTo>
                <a:lnTo>
                  <a:pt x="495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62610" y="5804795"/>
            <a:ext cx="90979" cy="90979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62610" y="580479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462609" y="5804795"/>
            <a:ext cx="185414" cy="185414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62609" y="5804795"/>
            <a:ext cx="232631" cy="232631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62610" y="5804795"/>
            <a:ext cx="279848" cy="279848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2610" y="5804795"/>
            <a:ext cx="325913" cy="325913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462610" y="5804795"/>
            <a:ext cx="373130" cy="373130"/>
          </a:xfrm>
          <a:custGeom>
            <a:avLst/>
            <a:gdLst/>
            <a:ahLst/>
            <a:cxnLst/>
            <a:rect l="l" t="t" r="r" b="b"/>
            <a:pathLst>
              <a:path w="411479" h="411479">
                <a:moveTo>
                  <a:pt x="0" y="411479"/>
                </a:moveTo>
                <a:lnTo>
                  <a:pt x="411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468368" y="5810553"/>
            <a:ext cx="408831" cy="408831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515584" y="5857771"/>
            <a:ext cx="361614" cy="361614"/>
          </a:xfrm>
          <a:custGeom>
            <a:avLst/>
            <a:gdLst/>
            <a:ahLst/>
            <a:cxnLst/>
            <a:rect l="l" t="t" r="r" b="b"/>
            <a:pathLst>
              <a:path w="398779" h="398779">
                <a:moveTo>
                  <a:pt x="0" y="398780"/>
                </a:moveTo>
                <a:lnTo>
                  <a:pt x="3987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62802" y="5904988"/>
            <a:ext cx="314397" cy="314397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610018" y="5952205"/>
            <a:ext cx="267180" cy="26718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56084" y="5998270"/>
            <a:ext cx="221114" cy="221114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03302" y="6045488"/>
            <a:ext cx="173897" cy="173897"/>
          </a:xfrm>
          <a:custGeom>
            <a:avLst/>
            <a:gdLst/>
            <a:ahLst/>
            <a:cxnLst/>
            <a:rect l="l" t="t" r="r" b="b"/>
            <a:pathLst>
              <a:path w="191770" h="191770">
                <a:moveTo>
                  <a:pt x="0" y="191769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50519" y="6092704"/>
            <a:ext cx="126680" cy="12668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97735" y="6139922"/>
            <a:ext cx="79463" cy="79463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30"/>
                </a:moveTo>
                <a:lnTo>
                  <a:pt x="876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44953" y="6187139"/>
            <a:ext cx="32246" cy="3224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877199" y="5804795"/>
            <a:ext cx="44914" cy="44914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49529"/>
                </a:moveTo>
                <a:lnTo>
                  <a:pt x="495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877199" y="5804795"/>
            <a:ext cx="90979" cy="90979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877199" y="580479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877199" y="5804795"/>
            <a:ext cx="185414" cy="185414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877199" y="5804795"/>
            <a:ext cx="232631" cy="232631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77199" y="5804795"/>
            <a:ext cx="279848" cy="279848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77199" y="5804795"/>
            <a:ext cx="325913" cy="325913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77199" y="5804795"/>
            <a:ext cx="373130" cy="373130"/>
          </a:xfrm>
          <a:custGeom>
            <a:avLst/>
            <a:gdLst/>
            <a:ahLst/>
            <a:cxnLst/>
            <a:rect l="l" t="t" r="r" b="b"/>
            <a:pathLst>
              <a:path w="411479" h="411479">
                <a:moveTo>
                  <a:pt x="0" y="411479"/>
                </a:moveTo>
                <a:lnTo>
                  <a:pt x="411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882957" y="5810553"/>
            <a:ext cx="408831" cy="408831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930173" y="5857771"/>
            <a:ext cx="361614" cy="361614"/>
          </a:xfrm>
          <a:custGeom>
            <a:avLst/>
            <a:gdLst/>
            <a:ahLst/>
            <a:cxnLst/>
            <a:rect l="l" t="t" r="r" b="b"/>
            <a:pathLst>
              <a:path w="398779" h="398779">
                <a:moveTo>
                  <a:pt x="0" y="398780"/>
                </a:moveTo>
                <a:lnTo>
                  <a:pt x="3987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977391" y="5904988"/>
            <a:ext cx="314397" cy="314397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024608" y="5952205"/>
            <a:ext cx="267180" cy="26718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070673" y="5998270"/>
            <a:ext cx="221114" cy="221114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117891" y="6045488"/>
            <a:ext cx="173897" cy="173897"/>
          </a:xfrm>
          <a:custGeom>
            <a:avLst/>
            <a:gdLst/>
            <a:ahLst/>
            <a:cxnLst/>
            <a:rect l="l" t="t" r="r" b="b"/>
            <a:pathLst>
              <a:path w="191770" h="191770">
                <a:moveTo>
                  <a:pt x="0" y="191769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165108" y="6092704"/>
            <a:ext cx="126680" cy="12668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212325" y="6139922"/>
            <a:ext cx="79463" cy="79463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30"/>
                </a:moveTo>
                <a:lnTo>
                  <a:pt x="876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59542" y="6187139"/>
            <a:ext cx="32246" cy="3224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291788" y="5804795"/>
            <a:ext cx="44914" cy="44914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49529"/>
                </a:moveTo>
                <a:lnTo>
                  <a:pt x="495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291789" y="5804795"/>
            <a:ext cx="90979" cy="90979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291789" y="580479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91788" y="5804795"/>
            <a:ext cx="185414" cy="185414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291788" y="5804795"/>
            <a:ext cx="232631" cy="232631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291788" y="5804795"/>
            <a:ext cx="279848" cy="279848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291789" y="5804795"/>
            <a:ext cx="325913" cy="325913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291789" y="5804795"/>
            <a:ext cx="373130" cy="373130"/>
          </a:xfrm>
          <a:custGeom>
            <a:avLst/>
            <a:gdLst/>
            <a:ahLst/>
            <a:cxnLst/>
            <a:rect l="l" t="t" r="r" b="b"/>
            <a:pathLst>
              <a:path w="411479" h="411479">
                <a:moveTo>
                  <a:pt x="0" y="411479"/>
                </a:moveTo>
                <a:lnTo>
                  <a:pt x="411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297547" y="5810553"/>
            <a:ext cx="408831" cy="408831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344763" y="5857771"/>
            <a:ext cx="361614" cy="361614"/>
          </a:xfrm>
          <a:custGeom>
            <a:avLst/>
            <a:gdLst/>
            <a:ahLst/>
            <a:cxnLst/>
            <a:rect l="l" t="t" r="r" b="b"/>
            <a:pathLst>
              <a:path w="398779" h="398779">
                <a:moveTo>
                  <a:pt x="0" y="398780"/>
                </a:moveTo>
                <a:lnTo>
                  <a:pt x="3987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391981" y="5904988"/>
            <a:ext cx="314397" cy="314397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439197" y="5952205"/>
            <a:ext cx="267180" cy="26718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485263" y="5998270"/>
            <a:ext cx="221114" cy="221114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532481" y="6045488"/>
            <a:ext cx="173897" cy="173897"/>
          </a:xfrm>
          <a:custGeom>
            <a:avLst/>
            <a:gdLst/>
            <a:ahLst/>
            <a:cxnLst/>
            <a:rect l="l" t="t" r="r" b="b"/>
            <a:pathLst>
              <a:path w="191770" h="191770">
                <a:moveTo>
                  <a:pt x="0" y="191769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579698" y="6092704"/>
            <a:ext cx="126680" cy="12668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626914" y="6139922"/>
            <a:ext cx="79463" cy="79463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30"/>
                </a:moveTo>
                <a:lnTo>
                  <a:pt x="876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674132" y="6187139"/>
            <a:ext cx="32246" cy="32246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731305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731305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145894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145894" y="456102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640309" y="3131846"/>
            <a:ext cx="7763187" cy="1177299"/>
          </a:xfrm>
          <a:prstGeom prst="rect">
            <a:avLst/>
          </a:prstGeom>
        </p:spPr>
        <p:txBody>
          <a:bodyPr vert="horz" wrap="square" lIns="0" tIns="40883" rIns="0" bIns="0" rtlCol="0">
            <a:spAutoFit/>
          </a:bodyPr>
          <a:lstStyle/>
          <a:p>
            <a:pPr marL="600002" marR="4607" indent="-261421">
              <a:lnSpc>
                <a:spcPts val="2430"/>
              </a:lnSpc>
              <a:spcBef>
                <a:spcPts val="322"/>
              </a:spcBef>
              <a:tabLst>
                <a:tab pos="599427" algn="l"/>
              </a:tabLst>
            </a:pPr>
            <a:r>
              <a:rPr sz="2448" spc="-6" baseline="12345" dirty="0">
                <a:latin typeface="Arial"/>
                <a:cs typeface="Arial"/>
              </a:rPr>
              <a:t>–	</a:t>
            </a:r>
            <a:r>
              <a:rPr sz="2176" spc="-5" dirty="0">
                <a:latin typeface="Arial"/>
                <a:cs typeface="Arial"/>
              </a:rPr>
              <a:t>The </a:t>
            </a:r>
            <a:r>
              <a:rPr sz="2176" dirty="0">
                <a:latin typeface="Arial"/>
                <a:cs typeface="Arial"/>
              </a:rPr>
              <a:t>first </a:t>
            </a:r>
            <a:r>
              <a:rPr sz="2176" spc="-9" dirty="0">
                <a:latin typeface="Arial"/>
                <a:cs typeface="Arial"/>
              </a:rPr>
              <a:t>and </a:t>
            </a:r>
            <a:r>
              <a:rPr sz="2176" spc="-5" dirty="0">
                <a:latin typeface="Arial"/>
                <a:cs typeface="Arial"/>
              </a:rPr>
              <a:t>last RADIUS elements </a:t>
            </a:r>
            <a:r>
              <a:rPr sz="2176" dirty="0">
                <a:latin typeface="Arial"/>
                <a:cs typeface="Arial"/>
              </a:rPr>
              <a:t>of </a:t>
            </a:r>
            <a:r>
              <a:rPr sz="2176" spc="-5" dirty="0">
                <a:latin typeface="Arial"/>
                <a:cs typeface="Arial"/>
              </a:rPr>
              <a:t>the output array are </a:t>
            </a:r>
            <a:r>
              <a:rPr sz="2176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not</a:t>
            </a:r>
            <a:r>
              <a:rPr sz="2176" dirty="0">
                <a:latin typeface="Arial"/>
                <a:cs typeface="Arial"/>
              </a:rPr>
              <a:t> </a:t>
            </a:r>
            <a:r>
              <a:rPr sz="2176" spc="-5" dirty="0">
                <a:latin typeface="Arial"/>
                <a:cs typeface="Arial"/>
              </a:rPr>
              <a:t>computed</a:t>
            </a:r>
            <a:endParaRPr sz="2176">
              <a:latin typeface="Arial"/>
              <a:cs typeface="Arial"/>
            </a:endParaRPr>
          </a:p>
          <a:p>
            <a:pPr marL="11516">
              <a:spcBef>
                <a:spcPts val="2136"/>
              </a:spcBef>
              <a:tabLst>
                <a:tab pos="1676206" algn="l"/>
              </a:tabLst>
            </a:pPr>
            <a:r>
              <a:rPr sz="1632" spc="-5" dirty="0">
                <a:latin typeface="Arial"/>
                <a:cs typeface="Arial"/>
              </a:rPr>
              <a:t>RADIUS	</a:t>
            </a:r>
            <a:r>
              <a:rPr sz="1632" spc="-9" dirty="0">
                <a:latin typeface="Arial"/>
                <a:cs typeface="Arial"/>
              </a:rPr>
              <a:t>RADIUS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1243768" y="5804795"/>
            <a:ext cx="44914" cy="44914"/>
          </a:xfrm>
          <a:custGeom>
            <a:avLst/>
            <a:gdLst/>
            <a:ahLst/>
            <a:cxnLst/>
            <a:rect l="l" t="t" r="r" b="b"/>
            <a:pathLst>
              <a:path w="49530" h="49529">
                <a:moveTo>
                  <a:pt x="0" y="49529"/>
                </a:moveTo>
                <a:lnTo>
                  <a:pt x="49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243768" y="5804795"/>
            <a:ext cx="90979" cy="90979"/>
          </a:xfrm>
          <a:custGeom>
            <a:avLst/>
            <a:gdLst/>
            <a:ahLst/>
            <a:cxnLst/>
            <a:rect l="l" t="t" r="r" b="b"/>
            <a:pathLst>
              <a:path w="100330" h="100329">
                <a:moveTo>
                  <a:pt x="0" y="100329"/>
                </a:moveTo>
                <a:lnTo>
                  <a:pt x="1003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243768" y="5804795"/>
            <a:ext cx="138196" cy="138196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243768" y="5804795"/>
            <a:ext cx="185414" cy="185414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0" y="204469"/>
                </a:moveTo>
                <a:lnTo>
                  <a:pt x="2044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243768" y="5804795"/>
            <a:ext cx="232631" cy="232631"/>
          </a:xfrm>
          <a:custGeom>
            <a:avLst/>
            <a:gdLst/>
            <a:ahLst/>
            <a:cxnLst/>
            <a:rect l="l" t="t" r="r" b="b"/>
            <a:pathLst>
              <a:path w="256539" h="256540">
                <a:moveTo>
                  <a:pt x="0" y="256539"/>
                </a:moveTo>
                <a:lnTo>
                  <a:pt x="2565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243768" y="5804795"/>
            <a:ext cx="279848" cy="279848"/>
          </a:xfrm>
          <a:custGeom>
            <a:avLst/>
            <a:gdLst/>
            <a:ahLst/>
            <a:cxnLst/>
            <a:rect l="l" t="t" r="r" b="b"/>
            <a:pathLst>
              <a:path w="308610" h="308609">
                <a:moveTo>
                  <a:pt x="0" y="308609"/>
                </a:moveTo>
                <a:lnTo>
                  <a:pt x="308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243768" y="5804795"/>
            <a:ext cx="325913" cy="325913"/>
          </a:xfrm>
          <a:custGeom>
            <a:avLst/>
            <a:gdLst/>
            <a:ahLst/>
            <a:cxnLst/>
            <a:rect l="l" t="t" r="r" b="b"/>
            <a:pathLst>
              <a:path w="359410" h="359409">
                <a:moveTo>
                  <a:pt x="0" y="359409"/>
                </a:moveTo>
                <a:lnTo>
                  <a:pt x="3594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243769" y="5804795"/>
            <a:ext cx="373130" cy="373130"/>
          </a:xfrm>
          <a:custGeom>
            <a:avLst/>
            <a:gdLst/>
            <a:ahLst/>
            <a:cxnLst/>
            <a:rect l="l" t="t" r="r" b="b"/>
            <a:pathLst>
              <a:path w="411480" h="411479">
                <a:moveTo>
                  <a:pt x="0" y="411479"/>
                </a:moveTo>
                <a:lnTo>
                  <a:pt x="4114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249527" y="5810553"/>
            <a:ext cx="408831" cy="408831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296743" y="5857771"/>
            <a:ext cx="361614" cy="361614"/>
          </a:xfrm>
          <a:custGeom>
            <a:avLst/>
            <a:gdLst/>
            <a:ahLst/>
            <a:cxnLst/>
            <a:rect l="l" t="t" r="r" b="b"/>
            <a:pathLst>
              <a:path w="398780" h="398779">
                <a:moveTo>
                  <a:pt x="0" y="398780"/>
                </a:moveTo>
                <a:lnTo>
                  <a:pt x="3987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343960" y="5904988"/>
            <a:ext cx="314397" cy="314397"/>
          </a:xfrm>
          <a:custGeom>
            <a:avLst/>
            <a:gdLst/>
            <a:ahLst/>
            <a:cxnLst/>
            <a:rect l="l" t="t" r="r" b="b"/>
            <a:pathLst>
              <a:path w="346710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391178" y="5952205"/>
            <a:ext cx="267180" cy="267180"/>
          </a:xfrm>
          <a:custGeom>
            <a:avLst/>
            <a:gdLst/>
            <a:ahLst/>
            <a:cxnLst/>
            <a:rect l="l" t="t" r="r" b="b"/>
            <a:pathLst>
              <a:path w="294639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437244" y="5998270"/>
            <a:ext cx="221114" cy="221114"/>
          </a:xfrm>
          <a:custGeom>
            <a:avLst/>
            <a:gdLst/>
            <a:ahLst/>
            <a:cxnLst/>
            <a:rect l="l" t="t" r="r" b="b"/>
            <a:pathLst>
              <a:path w="243839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84460" y="6045488"/>
            <a:ext cx="173897" cy="173897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0" y="191769"/>
                </a:moveTo>
                <a:lnTo>
                  <a:pt x="1917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531678" y="6092704"/>
            <a:ext cx="126680" cy="12668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578895" y="6139922"/>
            <a:ext cx="79463" cy="79463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87630"/>
                </a:moveTo>
                <a:lnTo>
                  <a:pt x="876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626111" y="6187139"/>
            <a:ext cx="32246" cy="32246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0" y="35559"/>
                </a:moveTo>
                <a:lnTo>
                  <a:pt x="355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1" name="object 161"/>
          <p:cNvGraphicFramePr>
            <a:graphicFrameLocks noGrp="1"/>
          </p:cNvGraphicFramePr>
          <p:nvPr/>
        </p:nvGraphicFramePr>
        <p:xfrm>
          <a:off x="414590" y="5804795"/>
          <a:ext cx="8291780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object 162"/>
          <p:cNvSpPr/>
          <p:nvPr/>
        </p:nvSpPr>
        <p:spPr>
          <a:xfrm>
            <a:off x="1865652" y="5597500"/>
            <a:ext cx="0" cy="66795"/>
          </a:xfrm>
          <a:custGeom>
            <a:avLst/>
            <a:gdLst/>
            <a:ahLst/>
            <a:cxnLst/>
            <a:rect l="l" t="t" r="r" b="b"/>
            <a:pathLst>
              <a:path h="73660">
                <a:moveTo>
                  <a:pt x="0" y="0"/>
                </a:moveTo>
                <a:lnTo>
                  <a:pt x="0" y="736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816131" y="5657386"/>
            <a:ext cx="99041" cy="147410"/>
          </a:xfrm>
          <a:custGeom>
            <a:avLst/>
            <a:gdLst/>
            <a:ahLst/>
            <a:cxnLst/>
            <a:rect l="l" t="t" r="r" b="b"/>
            <a:pathLst>
              <a:path w="109219" h="162560">
                <a:moveTo>
                  <a:pt x="109220" y="0"/>
                </a:moveTo>
                <a:lnTo>
                  <a:pt x="0" y="0"/>
                </a:lnTo>
                <a:lnTo>
                  <a:pt x="54610" y="162559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21884" y="4975616"/>
            <a:ext cx="1174670" cy="309790"/>
          </a:xfrm>
          <a:custGeom>
            <a:avLst/>
            <a:gdLst/>
            <a:ahLst/>
            <a:cxnLst/>
            <a:rect l="l" t="t" r="r" b="b"/>
            <a:pathLst>
              <a:path w="1295400" h="341629">
                <a:moveTo>
                  <a:pt x="0" y="0"/>
                </a:moveTo>
                <a:lnTo>
                  <a:pt x="10700" y="56828"/>
                </a:lnTo>
                <a:lnTo>
                  <a:pt x="41267" y="103396"/>
                </a:lnTo>
                <a:lnTo>
                  <a:pt x="89401" y="140862"/>
                </a:lnTo>
                <a:lnTo>
                  <a:pt x="152802" y="170383"/>
                </a:lnTo>
                <a:lnTo>
                  <a:pt x="189509" y="182527"/>
                </a:lnTo>
                <a:lnTo>
                  <a:pt x="229170" y="193120"/>
                </a:lnTo>
                <a:lnTo>
                  <a:pt x="271497" y="202306"/>
                </a:lnTo>
                <a:lnTo>
                  <a:pt x="316204" y="210230"/>
                </a:lnTo>
                <a:lnTo>
                  <a:pt x="363002" y="217037"/>
                </a:lnTo>
                <a:lnTo>
                  <a:pt x="411604" y="222872"/>
                </a:lnTo>
                <a:lnTo>
                  <a:pt x="461722" y="227879"/>
                </a:lnTo>
                <a:lnTo>
                  <a:pt x="513070" y="232204"/>
                </a:lnTo>
                <a:lnTo>
                  <a:pt x="565359" y="235991"/>
                </a:lnTo>
                <a:lnTo>
                  <a:pt x="618302" y="239385"/>
                </a:lnTo>
                <a:lnTo>
                  <a:pt x="671611" y="242532"/>
                </a:lnTo>
                <a:lnTo>
                  <a:pt x="724999" y="245575"/>
                </a:lnTo>
                <a:lnTo>
                  <a:pt x="778178" y="248659"/>
                </a:lnTo>
                <a:lnTo>
                  <a:pt x="830862" y="251930"/>
                </a:lnTo>
                <a:lnTo>
                  <a:pt x="882761" y="255532"/>
                </a:lnTo>
                <a:lnTo>
                  <a:pt x="933590" y="259610"/>
                </a:lnTo>
                <a:lnTo>
                  <a:pt x="983059" y="264309"/>
                </a:lnTo>
                <a:lnTo>
                  <a:pt x="1030883" y="269774"/>
                </a:lnTo>
                <a:lnTo>
                  <a:pt x="1076772" y="276149"/>
                </a:lnTo>
                <a:lnTo>
                  <a:pt x="1120441" y="283579"/>
                </a:lnTo>
                <a:lnTo>
                  <a:pt x="1161600" y="292210"/>
                </a:lnTo>
                <a:lnTo>
                  <a:pt x="1199963" y="302185"/>
                </a:lnTo>
                <a:lnTo>
                  <a:pt x="1267151" y="326750"/>
                </a:lnTo>
                <a:lnTo>
                  <a:pt x="1295400" y="3416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741275" y="5241645"/>
            <a:ext cx="124377" cy="148561"/>
          </a:xfrm>
          <a:custGeom>
            <a:avLst/>
            <a:gdLst/>
            <a:ahLst/>
            <a:cxnLst/>
            <a:rect l="l" t="t" r="r" b="b"/>
            <a:pathLst>
              <a:path w="137160" h="163829">
                <a:moveTo>
                  <a:pt x="88900" y="0"/>
                </a:moveTo>
                <a:lnTo>
                  <a:pt x="0" y="60960"/>
                </a:lnTo>
                <a:lnTo>
                  <a:pt x="137160" y="163830"/>
                </a:lnTo>
                <a:lnTo>
                  <a:pt x="88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36473" y="4975616"/>
            <a:ext cx="769294" cy="298274"/>
          </a:xfrm>
          <a:custGeom>
            <a:avLst/>
            <a:gdLst/>
            <a:ahLst/>
            <a:cxnLst/>
            <a:rect l="l" t="t" r="r" b="b"/>
            <a:pathLst>
              <a:path w="848360" h="328929">
                <a:moveTo>
                  <a:pt x="0" y="0"/>
                </a:moveTo>
                <a:lnTo>
                  <a:pt x="2997" y="38744"/>
                </a:lnTo>
                <a:lnTo>
                  <a:pt x="25750" y="102777"/>
                </a:lnTo>
                <a:lnTo>
                  <a:pt x="68112" y="151008"/>
                </a:lnTo>
                <a:lnTo>
                  <a:pt x="126801" y="186002"/>
                </a:lnTo>
                <a:lnTo>
                  <a:pt x="198537" y="210328"/>
                </a:lnTo>
                <a:lnTo>
                  <a:pt x="238272" y="219293"/>
                </a:lnTo>
                <a:lnTo>
                  <a:pt x="280038" y="226553"/>
                </a:lnTo>
                <a:lnTo>
                  <a:pt x="323425" y="232430"/>
                </a:lnTo>
                <a:lnTo>
                  <a:pt x="368023" y="237244"/>
                </a:lnTo>
                <a:lnTo>
                  <a:pt x="413422" y="241316"/>
                </a:lnTo>
                <a:lnTo>
                  <a:pt x="459211" y="244967"/>
                </a:lnTo>
                <a:lnTo>
                  <a:pt x="504981" y="248519"/>
                </a:lnTo>
                <a:lnTo>
                  <a:pt x="550321" y="252291"/>
                </a:lnTo>
                <a:lnTo>
                  <a:pt x="594822" y="256605"/>
                </a:lnTo>
                <a:lnTo>
                  <a:pt x="638072" y="261782"/>
                </a:lnTo>
                <a:lnTo>
                  <a:pt x="679663" y="268142"/>
                </a:lnTo>
                <a:lnTo>
                  <a:pt x="719183" y="276007"/>
                </a:lnTo>
                <a:lnTo>
                  <a:pt x="756223" y="285697"/>
                </a:lnTo>
                <a:lnTo>
                  <a:pt x="821221" y="311838"/>
                </a:lnTo>
                <a:lnTo>
                  <a:pt x="848360" y="3289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752791" y="5238190"/>
            <a:ext cx="112860" cy="152016"/>
          </a:xfrm>
          <a:custGeom>
            <a:avLst/>
            <a:gdLst/>
            <a:ahLst/>
            <a:cxnLst/>
            <a:rect l="l" t="t" r="r" b="b"/>
            <a:pathLst>
              <a:path w="124460" h="167639">
                <a:moveTo>
                  <a:pt x="93980" y="0"/>
                </a:moveTo>
                <a:lnTo>
                  <a:pt x="0" y="50799"/>
                </a:lnTo>
                <a:lnTo>
                  <a:pt x="124460" y="167639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451063" y="4975616"/>
            <a:ext cx="374282" cy="284454"/>
          </a:xfrm>
          <a:custGeom>
            <a:avLst/>
            <a:gdLst/>
            <a:ahLst/>
            <a:cxnLst/>
            <a:rect l="l" t="t" r="r" b="b"/>
            <a:pathLst>
              <a:path w="412750" h="313689">
                <a:moveTo>
                  <a:pt x="0" y="0"/>
                </a:moveTo>
                <a:lnTo>
                  <a:pt x="2987" y="55440"/>
                </a:lnTo>
                <a:lnTo>
                  <a:pt x="11560" y="101386"/>
                </a:lnTo>
                <a:lnTo>
                  <a:pt x="25132" y="138814"/>
                </a:lnTo>
                <a:lnTo>
                  <a:pt x="64941" y="192005"/>
                </a:lnTo>
                <a:lnTo>
                  <a:pt x="117734" y="222807"/>
                </a:lnTo>
                <a:lnTo>
                  <a:pt x="178834" y="239011"/>
                </a:lnTo>
                <a:lnTo>
                  <a:pt x="243563" y="248408"/>
                </a:lnTo>
                <a:lnTo>
                  <a:pt x="275827" y="252990"/>
                </a:lnTo>
                <a:lnTo>
                  <a:pt x="307244" y="258793"/>
                </a:lnTo>
                <a:lnTo>
                  <a:pt x="337230" y="266790"/>
                </a:lnTo>
                <a:lnTo>
                  <a:pt x="365199" y="277956"/>
                </a:lnTo>
                <a:lnTo>
                  <a:pt x="390567" y="293264"/>
                </a:lnTo>
                <a:lnTo>
                  <a:pt x="412750" y="31368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772369" y="5235887"/>
            <a:ext cx="93283" cy="154319"/>
          </a:xfrm>
          <a:custGeom>
            <a:avLst/>
            <a:gdLst/>
            <a:ahLst/>
            <a:cxnLst/>
            <a:rect l="l" t="t" r="r" b="b"/>
            <a:pathLst>
              <a:path w="102869" h="170179">
                <a:moveTo>
                  <a:pt x="102869" y="0"/>
                </a:moveTo>
                <a:lnTo>
                  <a:pt x="0" y="34290"/>
                </a:lnTo>
                <a:lnTo>
                  <a:pt x="102869" y="170180"/>
                </a:lnTo>
                <a:lnTo>
                  <a:pt x="10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865652" y="4975616"/>
            <a:ext cx="0" cy="27409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816131" y="5242797"/>
            <a:ext cx="99041" cy="147410"/>
          </a:xfrm>
          <a:custGeom>
            <a:avLst/>
            <a:gdLst/>
            <a:ahLst/>
            <a:cxnLst/>
            <a:rect l="l" t="t" r="r" b="b"/>
            <a:pathLst>
              <a:path w="109219" h="162560">
                <a:moveTo>
                  <a:pt x="109220" y="0"/>
                </a:moveTo>
                <a:lnTo>
                  <a:pt x="0" y="0"/>
                </a:lnTo>
                <a:lnTo>
                  <a:pt x="54610" y="162559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905960" y="4975616"/>
            <a:ext cx="374282" cy="284454"/>
          </a:xfrm>
          <a:custGeom>
            <a:avLst/>
            <a:gdLst/>
            <a:ahLst/>
            <a:cxnLst/>
            <a:rect l="l" t="t" r="r" b="b"/>
            <a:pathLst>
              <a:path w="412750" h="313689">
                <a:moveTo>
                  <a:pt x="412750" y="0"/>
                </a:moveTo>
                <a:lnTo>
                  <a:pt x="409762" y="55440"/>
                </a:lnTo>
                <a:lnTo>
                  <a:pt x="401189" y="101386"/>
                </a:lnTo>
                <a:lnTo>
                  <a:pt x="387617" y="138814"/>
                </a:lnTo>
                <a:lnTo>
                  <a:pt x="347808" y="192005"/>
                </a:lnTo>
                <a:lnTo>
                  <a:pt x="295015" y="222807"/>
                </a:lnTo>
                <a:lnTo>
                  <a:pt x="233915" y="239011"/>
                </a:lnTo>
                <a:lnTo>
                  <a:pt x="169186" y="248408"/>
                </a:lnTo>
                <a:lnTo>
                  <a:pt x="136922" y="252990"/>
                </a:lnTo>
                <a:lnTo>
                  <a:pt x="105505" y="258793"/>
                </a:lnTo>
                <a:lnTo>
                  <a:pt x="75519" y="266790"/>
                </a:lnTo>
                <a:lnTo>
                  <a:pt x="47550" y="277956"/>
                </a:lnTo>
                <a:lnTo>
                  <a:pt x="22182" y="293264"/>
                </a:lnTo>
                <a:lnTo>
                  <a:pt x="0" y="31368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865652" y="5235887"/>
            <a:ext cx="93283" cy="154319"/>
          </a:xfrm>
          <a:custGeom>
            <a:avLst/>
            <a:gdLst/>
            <a:ahLst/>
            <a:cxnLst/>
            <a:rect l="l" t="t" r="r" b="b"/>
            <a:pathLst>
              <a:path w="102869" h="170179">
                <a:moveTo>
                  <a:pt x="0" y="0"/>
                </a:moveTo>
                <a:lnTo>
                  <a:pt x="0" y="170180"/>
                </a:lnTo>
                <a:lnTo>
                  <a:pt x="102869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925536" y="4975616"/>
            <a:ext cx="769294" cy="298274"/>
          </a:xfrm>
          <a:custGeom>
            <a:avLst/>
            <a:gdLst/>
            <a:ahLst/>
            <a:cxnLst/>
            <a:rect l="l" t="t" r="r" b="b"/>
            <a:pathLst>
              <a:path w="848360" h="328929">
                <a:moveTo>
                  <a:pt x="848360" y="0"/>
                </a:moveTo>
                <a:lnTo>
                  <a:pt x="845362" y="38744"/>
                </a:lnTo>
                <a:lnTo>
                  <a:pt x="822609" y="102777"/>
                </a:lnTo>
                <a:lnTo>
                  <a:pt x="780247" y="151008"/>
                </a:lnTo>
                <a:lnTo>
                  <a:pt x="721558" y="186002"/>
                </a:lnTo>
                <a:lnTo>
                  <a:pt x="649822" y="210328"/>
                </a:lnTo>
                <a:lnTo>
                  <a:pt x="610087" y="219293"/>
                </a:lnTo>
                <a:lnTo>
                  <a:pt x="568321" y="226553"/>
                </a:lnTo>
                <a:lnTo>
                  <a:pt x="524934" y="232430"/>
                </a:lnTo>
                <a:lnTo>
                  <a:pt x="480336" y="237244"/>
                </a:lnTo>
                <a:lnTo>
                  <a:pt x="434937" y="241316"/>
                </a:lnTo>
                <a:lnTo>
                  <a:pt x="389148" y="244967"/>
                </a:lnTo>
                <a:lnTo>
                  <a:pt x="343378" y="248519"/>
                </a:lnTo>
                <a:lnTo>
                  <a:pt x="298038" y="252291"/>
                </a:lnTo>
                <a:lnTo>
                  <a:pt x="253537" y="256605"/>
                </a:lnTo>
                <a:lnTo>
                  <a:pt x="210287" y="261782"/>
                </a:lnTo>
                <a:lnTo>
                  <a:pt x="168696" y="268142"/>
                </a:lnTo>
                <a:lnTo>
                  <a:pt x="129176" y="276007"/>
                </a:lnTo>
                <a:lnTo>
                  <a:pt x="92136" y="285697"/>
                </a:lnTo>
                <a:lnTo>
                  <a:pt x="27138" y="311838"/>
                </a:lnTo>
                <a:lnTo>
                  <a:pt x="0" y="3289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865653" y="5238190"/>
            <a:ext cx="112860" cy="152016"/>
          </a:xfrm>
          <a:custGeom>
            <a:avLst/>
            <a:gdLst/>
            <a:ahLst/>
            <a:cxnLst/>
            <a:rect l="l" t="t" r="r" b="b"/>
            <a:pathLst>
              <a:path w="124460" h="167639">
                <a:moveTo>
                  <a:pt x="30480" y="0"/>
                </a:moveTo>
                <a:lnTo>
                  <a:pt x="0" y="167639"/>
                </a:lnTo>
                <a:lnTo>
                  <a:pt x="124460" y="50799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934751" y="4975616"/>
            <a:ext cx="1174670" cy="309790"/>
          </a:xfrm>
          <a:custGeom>
            <a:avLst/>
            <a:gdLst/>
            <a:ahLst/>
            <a:cxnLst/>
            <a:rect l="l" t="t" r="r" b="b"/>
            <a:pathLst>
              <a:path w="1295400" h="341629">
                <a:moveTo>
                  <a:pt x="1295400" y="0"/>
                </a:moveTo>
                <a:lnTo>
                  <a:pt x="1284699" y="56828"/>
                </a:lnTo>
                <a:lnTo>
                  <a:pt x="1254132" y="103396"/>
                </a:lnTo>
                <a:lnTo>
                  <a:pt x="1205998" y="140862"/>
                </a:lnTo>
                <a:lnTo>
                  <a:pt x="1142597" y="170383"/>
                </a:lnTo>
                <a:lnTo>
                  <a:pt x="1105890" y="182527"/>
                </a:lnTo>
                <a:lnTo>
                  <a:pt x="1066229" y="193120"/>
                </a:lnTo>
                <a:lnTo>
                  <a:pt x="1023902" y="202306"/>
                </a:lnTo>
                <a:lnTo>
                  <a:pt x="979195" y="210230"/>
                </a:lnTo>
                <a:lnTo>
                  <a:pt x="932397" y="217037"/>
                </a:lnTo>
                <a:lnTo>
                  <a:pt x="883795" y="222872"/>
                </a:lnTo>
                <a:lnTo>
                  <a:pt x="833677" y="227879"/>
                </a:lnTo>
                <a:lnTo>
                  <a:pt x="782329" y="232204"/>
                </a:lnTo>
                <a:lnTo>
                  <a:pt x="730040" y="235991"/>
                </a:lnTo>
                <a:lnTo>
                  <a:pt x="677097" y="239385"/>
                </a:lnTo>
                <a:lnTo>
                  <a:pt x="623788" y="242532"/>
                </a:lnTo>
                <a:lnTo>
                  <a:pt x="570400" y="245575"/>
                </a:lnTo>
                <a:lnTo>
                  <a:pt x="517221" y="248659"/>
                </a:lnTo>
                <a:lnTo>
                  <a:pt x="464537" y="251930"/>
                </a:lnTo>
                <a:lnTo>
                  <a:pt x="412638" y="255532"/>
                </a:lnTo>
                <a:lnTo>
                  <a:pt x="361809" y="259610"/>
                </a:lnTo>
                <a:lnTo>
                  <a:pt x="312340" y="264309"/>
                </a:lnTo>
                <a:lnTo>
                  <a:pt x="264516" y="269774"/>
                </a:lnTo>
                <a:lnTo>
                  <a:pt x="218627" y="276149"/>
                </a:lnTo>
                <a:lnTo>
                  <a:pt x="174958" y="283579"/>
                </a:lnTo>
                <a:lnTo>
                  <a:pt x="133799" y="292210"/>
                </a:lnTo>
                <a:lnTo>
                  <a:pt x="95436" y="302185"/>
                </a:lnTo>
                <a:lnTo>
                  <a:pt x="28248" y="326750"/>
                </a:lnTo>
                <a:lnTo>
                  <a:pt x="0" y="3416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865652" y="5241645"/>
            <a:ext cx="124377" cy="148561"/>
          </a:xfrm>
          <a:custGeom>
            <a:avLst/>
            <a:gdLst/>
            <a:ahLst/>
            <a:cxnLst/>
            <a:rect l="l" t="t" r="r" b="b"/>
            <a:pathLst>
              <a:path w="137160" h="163829">
                <a:moveTo>
                  <a:pt x="48260" y="0"/>
                </a:moveTo>
                <a:lnTo>
                  <a:pt x="0" y="163830"/>
                </a:lnTo>
                <a:lnTo>
                  <a:pt x="137160" y="60960"/>
                </a:lnTo>
                <a:lnTo>
                  <a:pt x="48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658358" y="5390205"/>
            <a:ext cx="414589" cy="207295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457200" y="0"/>
                </a:moveTo>
                <a:lnTo>
                  <a:pt x="0" y="0"/>
                </a:lnTo>
                <a:lnTo>
                  <a:pt x="114300" y="228599"/>
                </a:lnTo>
                <a:lnTo>
                  <a:pt x="342900" y="228599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658358" y="5390205"/>
            <a:ext cx="414589" cy="207295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342900" y="228599"/>
                </a:lnTo>
                <a:lnTo>
                  <a:pt x="114300" y="2285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658358" y="53902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072947" y="5597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1793099" y="5346445"/>
            <a:ext cx="144530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dirty="0">
                <a:latin typeface="Arial"/>
                <a:cs typeface="Arial"/>
              </a:rPr>
              <a:t>+</a:t>
            </a:r>
            <a:endParaRPr sz="163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Implementing Within a Block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Each thread processes one output element</a:t>
            </a:r>
          </a:p>
          <a:p>
            <a:pPr lvl="1"/>
            <a:r>
              <a:rPr lang="en-GB" sz="2400" dirty="0" err="1"/>
              <a:t>blockDim.x</a:t>
            </a:r>
            <a:r>
              <a:rPr lang="en-GB" sz="2400" dirty="0"/>
              <a:t> elements per block</a:t>
            </a:r>
          </a:p>
          <a:p>
            <a:endParaRPr lang="en-GB" sz="2800" dirty="0"/>
          </a:p>
          <a:p>
            <a:r>
              <a:rPr lang="en-GB" sz="2800" dirty="0"/>
              <a:t>Input elements are read several times</a:t>
            </a:r>
          </a:p>
          <a:p>
            <a:pPr lvl="1"/>
            <a:r>
              <a:rPr lang="en-GB" sz="2400" dirty="0"/>
              <a:t>With radius 3, each input element is read seven times</a:t>
            </a:r>
          </a:p>
        </p:txBody>
      </p:sp>
      <p:grpSp>
        <p:nvGrpSpPr>
          <p:cNvPr id="11268" name="Input"/>
          <p:cNvGrpSpPr>
            <a:grpSpLocks/>
          </p:cNvGrpSpPr>
          <p:nvPr/>
        </p:nvGrpSpPr>
        <p:grpSpPr bwMode="auto">
          <a:xfrm>
            <a:off x="2171700" y="4724400"/>
            <a:ext cx="4865688" cy="274638"/>
            <a:chOff x="2606080" y="4211221"/>
            <a:chExt cx="5838474" cy="315040"/>
          </a:xfrm>
        </p:grpSpPr>
        <p:sp>
          <p:nvSpPr>
            <p:cNvPr id="146" name="Cube 145"/>
            <p:cNvSpPr/>
            <p:nvPr/>
          </p:nvSpPr>
          <p:spPr>
            <a:xfrm>
              <a:off x="517577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33CCCC">
                    <a:shade val="51000"/>
                    <a:satMod val="130000"/>
                  </a:srgbClr>
                </a:gs>
                <a:gs pos="80000">
                  <a:srgbClr val="33CCCC">
                    <a:shade val="93000"/>
                    <a:satMod val="130000"/>
                  </a:srgbClr>
                </a:gs>
                <a:gs pos="100000">
                  <a:srgbClr val="33CCC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CCC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7" name="Cube 146"/>
            <p:cNvSpPr/>
            <p:nvPr/>
          </p:nvSpPr>
          <p:spPr>
            <a:xfrm>
              <a:off x="2606080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8" name="Cube 147"/>
            <p:cNvSpPr/>
            <p:nvPr/>
          </p:nvSpPr>
          <p:spPr>
            <a:xfrm>
              <a:off x="297372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9" name="Cube 148"/>
            <p:cNvSpPr/>
            <p:nvPr/>
          </p:nvSpPr>
          <p:spPr>
            <a:xfrm>
              <a:off x="333946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0" name="Cube 149"/>
            <p:cNvSpPr/>
            <p:nvPr/>
          </p:nvSpPr>
          <p:spPr>
            <a:xfrm>
              <a:off x="3707104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1" name="Cube 150"/>
            <p:cNvSpPr/>
            <p:nvPr/>
          </p:nvSpPr>
          <p:spPr>
            <a:xfrm>
              <a:off x="407474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2" name="Cube 151"/>
            <p:cNvSpPr/>
            <p:nvPr/>
          </p:nvSpPr>
          <p:spPr>
            <a:xfrm>
              <a:off x="4442389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3" name="Cube 152"/>
            <p:cNvSpPr/>
            <p:nvPr/>
          </p:nvSpPr>
          <p:spPr>
            <a:xfrm>
              <a:off x="480812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4" name="Cube 153"/>
            <p:cNvSpPr/>
            <p:nvPr/>
          </p:nvSpPr>
          <p:spPr>
            <a:xfrm>
              <a:off x="554341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5" name="Cube 154"/>
            <p:cNvSpPr/>
            <p:nvPr/>
          </p:nvSpPr>
          <p:spPr>
            <a:xfrm>
              <a:off x="591105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6" name="Cube 155"/>
            <p:cNvSpPr/>
            <p:nvPr/>
          </p:nvSpPr>
          <p:spPr>
            <a:xfrm>
              <a:off x="6276795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7" name="Cube 156"/>
            <p:cNvSpPr/>
            <p:nvPr/>
          </p:nvSpPr>
          <p:spPr>
            <a:xfrm>
              <a:off x="664443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8" name="Cube 157"/>
            <p:cNvSpPr/>
            <p:nvPr/>
          </p:nvSpPr>
          <p:spPr>
            <a:xfrm>
              <a:off x="7012080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9" name="Cube 158"/>
            <p:cNvSpPr/>
            <p:nvPr/>
          </p:nvSpPr>
          <p:spPr>
            <a:xfrm>
              <a:off x="737972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0" name="Cube 159"/>
            <p:cNvSpPr/>
            <p:nvPr/>
          </p:nvSpPr>
          <p:spPr>
            <a:xfrm>
              <a:off x="774546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1" name="Cube 160"/>
            <p:cNvSpPr/>
            <p:nvPr/>
          </p:nvSpPr>
          <p:spPr>
            <a:xfrm>
              <a:off x="8113104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1269" name="Output"/>
          <p:cNvGrpSpPr>
            <a:grpSpLocks/>
          </p:cNvGrpSpPr>
          <p:nvPr/>
        </p:nvGrpSpPr>
        <p:grpSpPr bwMode="auto">
          <a:xfrm>
            <a:off x="2171700" y="5478463"/>
            <a:ext cx="4865688" cy="274637"/>
            <a:chOff x="2606080" y="4211221"/>
            <a:chExt cx="5838474" cy="315040"/>
          </a:xfrm>
        </p:grpSpPr>
        <p:sp>
          <p:nvSpPr>
            <p:cNvPr id="163" name="Cube 162"/>
            <p:cNvSpPr/>
            <p:nvPr/>
          </p:nvSpPr>
          <p:spPr>
            <a:xfrm>
              <a:off x="2606080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4" name="Cube 163"/>
            <p:cNvSpPr/>
            <p:nvPr/>
          </p:nvSpPr>
          <p:spPr>
            <a:xfrm>
              <a:off x="297372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5" name="Cube 164"/>
            <p:cNvSpPr/>
            <p:nvPr/>
          </p:nvSpPr>
          <p:spPr>
            <a:xfrm>
              <a:off x="333946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6" name="Cube 165"/>
            <p:cNvSpPr/>
            <p:nvPr/>
          </p:nvSpPr>
          <p:spPr>
            <a:xfrm>
              <a:off x="3707104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7" name="Cube 166"/>
            <p:cNvSpPr/>
            <p:nvPr/>
          </p:nvSpPr>
          <p:spPr>
            <a:xfrm>
              <a:off x="407474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8" name="Cube 167"/>
            <p:cNvSpPr/>
            <p:nvPr/>
          </p:nvSpPr>
          <p:spPr>
            <a:xfrm>
              <a:off x="4442389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9" name="Cube 168"/>
            <p:cNvSpPr/>
            <p:nvPr/>
          </p:nvSpPr>
          <p:spPr>
            <a:xfrm>
              <a:off x="480812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0" name="Cube 169"/>
            <p:cNvSpPr/>
            <p:nvPr/>
          </p:nvSpPr>
          <p:spPr>
            <a:xfrm>
              <a:off x="517577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1" name="Cube 170"/>
            <p:cNvSpPr/>
            <p:nvPr/>
          </p:nvSpPr>
          <p:spPr>
            <a:xfrm>
              <a:off x="554341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2" name="Cube 171"/>
            <p:cNvSpPr/>
            <p:nvPr/>
          </p:nvSpPr>
          <p:spPr>
            <a:xfrm>
              <a:off x="591105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3" name="Cube 172"/>
            <p:cNvSpPr/>
            <p:nvPr/>
          </p:nvSpPr>
          <p:spPr>
            <a:xfrm>
              <a:off x="6276795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4" name="Cube 173"/>
            <p:cNvSpPr/>
            <p:nvPr/>
          </p:nvSpPr>
          <p:spPr>
            <a:xfrm>
              <a:off x="664443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5" name="Cube 174"/>
            <p:cNvSpPr/>
            <p:nvPr/>
          </p:nvSpPr>
          <p:spPr>
            <a:xfrm>
              <a:off x="7012080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6" name="Cube 175"/>
            <p:cNvSpPr/>
            <p:nvPr/>
          </p:nvSpPr>
          <p:spPr>
            <a:xfrm>
              <a:off x="737972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7" name="Cube 176"/>
            <p:cNvSpPr/>
            <p:nvPr/>
          </p:nvSpPr>
          <p:spPr>
            <a:xfrm>
              <a:off x="774546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8" name="Cube 177"/>
            <p:cNvSpPr/>
            <p:nvPr/>
          </p:nvSpPr>
          <p:spPr>
            <a:xfrm>
              <a:off x="8113104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179" name="Cube 178"/>
          <p:cNvSpPr/>
          <p:nvPr/>
        </p:nvSpPr>
        <p:spPr>
          <a:xfrm>
            <a:off x="3089275" y="54784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0" name="Cube 179"/>
          <p:cNvSpPr/>
          <p:nvPr/>
        </p:nvSpPr>
        <p:spPr>
          <a:xfrm>
            <a:off x="3395663" y="54784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1" name="Cube 180"/>
          <p:cNvSpPr/>
          <p:nvPr/>
        </p:nvSpPr>
        <p:spPr>
          <a:xfrm>
            <a:off x="3702050" y="5478463"/>
            <a:ext cx="274638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2" name="Cube 181"/>
          <p:cNvSpPr/>
          <p:nvPr/>
        </p:nvSpPr>
        <p:spPr>
          <a:xfrm>
            <a:off x="4006850" y="54784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3" name="Cube 182"/>
          <p:cNvSpPr/>
          <p:nvPr/>
        </p:nvSpPr>
        <p:spPr>
          <a:xfrm>
            <a:off x="4313238" y="54784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4" name="Cube 183"/>
          <p:cNvSpPr/>
          <p:nvPr/>
        </p:nvSpPr>
        <p:spPr>
          <a:xfrm>
            <a:off x="4619625" y="54784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5" name="Cube 184"/>
          <p:cNvSpPr/>
          <p:nvPr/>
        </p:nvSpPr>
        <p:spPr>
          <a:xfrm>
            <a:off x="4926013" y="5478463"/>
            <a:ext cx="274637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6" name="Cube 185"/>
          <p:cNvSpPr/>
          <p:nvPr/>
        </p:nvSpPr>
        <p:spPr>
          <a:xfrm>
            <a:off x="5230813" y="54784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7" name="Cube 186"/>
          <p:cNvSpPr/>
          <p:nvPr/>
        </p:nvSpPr>
        <p:spPr>
          <a:xfrm>
            <a:off x="5537200" y="54784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8" name="Cube 187"/>
          <p:cNvSpPr/>
          <p:nvPr/>
        </p:nvSpPr>
        <p:spPr>
          <a:xfrm>
            <a:off x="2171700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89" name="Cube 188"/>
          <p:cNvSpPr/>
          <p:nvPr/>
        </p:nvSpPr>
        <p:spPr>
          <a:xfrm>
            <a:off x="2478088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0" name="Cube 189"/>
          <p:cNvSpPr/>
          <p:nvPr/>
        </p:nvSpPr>
        <p:spPr>
          <a:xfrm>
            <a:off x="2782888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1" name="Cube 190"/>
          <p:cNvSpPr/>
          <p:nvPr/>
        </p:nvSpPr>
        <p:spPr>
          <a:xfrm>
            <a:off x="3089275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2" name="Cube 191"/>
          <p:cNvSpPr/>
          <p:nvPr/>
        </p:nvSpPr>
        <p:spPr>
          <a:xfrm>
            <a:off x="3395663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3" name="Cube 192"/>
          <p:cNvSpPr/>
          <p:nvPr/>
        </p:nvSpPr>
        <p:spPr>
          <a:xfrm>
            <a:off x="3702050" y="4724400"/>
            <a:ext cx="274638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4" name="Cube 193"/>
          <p:cNvSpPr/>
          <p:nvPr/>
        </p:nvSpPr>
        <p:spPr>
          <a:xfrm>
            <a:off x="4006850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5" name="Cube 194"/>
          <p:cNvSpPr/>
          <p:nvPr/>
        </p:nvSpPr>
        <p:spPr>
          <a:xfrm>
            <a:off x="4313238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6" name="Cube 195"/>
          <p:cNvSpPr/>
          <p:nvPr/>
        </p:nvSpPr>
        <p:spPr>
          <a:xfrm>
            <a:off x="4619625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7" name="Cube 196"/>
          <p:cNvSpPr/>
          <p:nvPr/>
        </p:nvSpPr>
        <p:spPr>
          <a:xfrm>
            <a:off x="4926013" y="4724400"/>
            <a:ext cx="274637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8" name="Cube 197"/>
          <p:cNvSpPr/>
          <p:nvPr/>
        </p:nvSpPr>
        <p:spPr>
          <a:xfrm>
            <a:off x="5230813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99" name="Cube 198"/>
          <p:cNvSpPr/>
          <p:nvPr/>
        </p:nvSpPr>
        <p:spPr>
          <a:xfrm>
            <a:off x="5537200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200" name="Cube 199"/>
          <p:cNvSpPr/>
          <p:nvPr/>
        </p:nvSpPr>
        <p:spPr>
          <a:xfrm>
            <a:off x="5843588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201" name="Cube 200"/>
          <p:cNvSpPr/>
          <p:nvPr/>
        </p:nvSpPr>
        <p:spPr>
          <a:xfrm>
            <a:off x="6149975" y="4724400"/>
            <a:ext cx="274638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202" name="Cube 201"/>
          <p:cNvSpPr/>
          <p:nvPr/>
        </p:nvSpPr>
        <p:spPr>
          <a:xfrm>
            <a:off x="6454775" y="4724400"/>
            <a:ext cx="276225" cy="274638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8831300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Sharing Data Between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800" dirty="0"/>
              <a:t>Terminology: within a block, threads share data via </a:t>
            </a:r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shared memory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28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800" dirty="0"/>
              <a:t>Extremely fast on-chip memory, user-managed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28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800" dirty="0"/>
              <a:t>Declare using </a:t>
            </a:r>
            <a:r>
              <a:rPr lang="en-GB" sz="2800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__shared__</a:t>
            </a:r>
            <a:r>
              <a:rPr lang="en-GB" sz="2800" dirty="0"/>
              <a:t>, allocated per block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28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800" dirty="0"/>
              <a:t>Data is not visible to threads in other blocks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491461657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GB"/>
              <a:t>Implementing With 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66863"/>
            <a:ext cx="8585200" cy="5130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800" dirty="0"/>
              <a:t>Cache data in shared memory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GB" sz="2400" dirty="0"/>
              <a:t>Read (</a:t>
            </a:r>
            <a:r>
              <a:rPr lang="en-GB" sz="2400" dirty="0" err="1"/>
              <a:t>blockDim.x</a:t>
            </a:r>
            <a:r>
              <a:rPr lang="en-GB" sz="2400" dirty="0"/>
              <a:t> + 2 * radius) input elements from global memory to shared memory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GB" sz="2400" dirty="0"/>
              <a:t>Compute </a:t>
            </a:r>
            <a:r>
              <a:rPr lang="en-GB" sz="2400" dirty="0" err="1"/>
              <a:t>blockDim.x</a:t>
            </a:r>
            <a:r>
              <a:rPr lang="en-GB" sz="2400" dirty="0"/>
              <a:t> output elements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GB" sz="2400" dirty="0"/>
              <a:t>Write </a:t>
            </a:r>
            <a:r>
              <a:rPr lang="en-GB" sz="2400" dirty="0" err="1"/>
              <a:t>blockDim.x</a:t>
            </a:r>
            <a:r>
              <a:rPr lang="en-GB" sz="2400" dirty="0"/>
              <a:t> output elements to global memory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GB" sz="2400" dirty="0"/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GB" sz="2400" dirty="0"/>
              <a:t>Each block needs a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halo </a:t>
            </a:r>
            <a:r>
              <a:rPr lang="en-GB" sz="2400" dirty="0"/>
              <a:t>of radius elements at each boundary</a:t>
            </a:r>
          </a:p>
        </p:txBody>
      </p:sp>
      <p:grpSp>
        <p:nvGrpSpPr>
          <p:cNvPr id="13316" name="Output"/>
          <p:cNvGrpSpPr>
            <a:grpSpLocks/>
          </p:cNvGrpSpPr>
          <p:nvPr/>
        </p:nvGrpSpPr>
        <p:grpSpPr bwMode="auto">
          <a:xfrm>
            <a:off x="2171700" y="5678488"/>
            <a:ext cx="4865688" cy="274637"/>
            <a:chOff x="2606080" y="4211221"/>
            <a:chExt cx="5838474" cy="315040"/>
          </a:xfrm>
        </p:grpSpPr>
        <p:sp>
          <p:nvSpPr>
            <p:cNvPr id="99" name="Cube 98"/>
            <p:cNvSpPr/>
            <p:nvPr/>
          </p:nvSpPr>
          <p:spPr>
            <a:xfrm>
              <a:off x="2606080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00" name="Cube 99"/>
            <p:cNvSpPr/>
            <p:nvPr/>
          </p:nvSpPr>
          <p:spPr>
            <a:xfrm>
              <a:off x="297372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01" name="Cube 100"/>
            <p:cNvSpPr/>
            <p:nvPr/>
          </p:nvSpPr>
          <p:spPr>
            <a:xfrm>
              <a:off x="333946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3707104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03" name="Cube 102"/>
            <p:cNvSpPr/>
            <p:nvPr/>
          </p:nvSpPr>
          <p:spPr>
            <a:xfrm>
              <a:off x="407474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04" name="Cube 103"/>
            <p:cNvSpPr/>
            <p:nvPr/>
          </p:nvSpPr>
          <p:spPr>
            <a:xfrm>
              <a:off x="4442389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25" name="Cube 124"/>
            <p:cNvSpPr/>
            <p:nvPr/>
          </p:nvSpPr>
          <p:spPr>
            <a:xfrm>
              <a:off x="480812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26" name="Cube 125"/>
            <p:cNvSpPr/>
            <p:nvPr/>
          </p:nvSpPr>
          <p:spPr>
            <a:xfrm>
              <a:off x="517577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4" name="Cube 133"/>
            <p:cNvSpPr/>
            <p:nvPr/>
          </p:nvSpPr>
          <p:spPr>
            <a:xfrm>
              <a:off x="554341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5" name="Cube 134"/>
            <p:cNvSpPr/>
            <p:nvPr/>
          </p:nvSpPr>
          <p:spPr>
            <a:xfrm>
              <a:off x="591105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6" name="Cube 135"/>
            <p:cNvSpPr/>
            <p:nvPr/>
          </p:nvSpPr>
          <p:spPr>
            <a:xfrm>
              <a:off x="6276795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7" name="Cube 136"/>
            <p:cNvSpPr/>
            <p:nvPr/>
          </p:nvSpPr>
          <p:spPr>
            <a:xfrm>
              <a:off x="664443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8" name="Cube 137"/>
            <p:cNvSpPr/>
            <p:nvPr/>
          </p:nvSpPr>
          <p:spPr>
            <a:xfrm>
              <a:off x="7012080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9" name="Cube 138"/>
            <p:cNvSpPr/>
            <p:nvPr/>
          </p:nvSpPr>
          <p:spPr>
            <a:xfrm>
              <a:off x="737972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0" name="Cube 139"/>
            <p:cNvSpPr/>
            <p:nvPr/>
          </p:nvSpPr>
          <p:spPr>
            <a:xfrm>
              <a:off x="774546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1" name="Cube 140"/>
            <p:cNvSpPr/>
            <p:nvPr/>
          </p:nvSpPr>
          <p:spPr>
            <a:xfrm>
              <a:off x="8113104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13317" name="Input"/>
          <p:cNvGrpSpPr>
            <a:grpSpLocks/>
          </p:cNvGrpSpPr>
          <p:nvPr/>
        </p:nvGrpSpPr>
        <p:grpSpPr bwMode="auto">
          <a:xfrm>
            <a:off x="2171700" y="4729163"/>
            <a:ext cx="4865688" cy="274637"/>
            <a:chOff x="2606080" y="4211221"/>
            <a:chExt cx="5838474" cy="315040"/>
          </a:xfrm>
        </p:grpSpPr>
        <p:sp>
          <p:nvSpPr>
            <p:cNvPr id="143" name="Cube 142"/>
            <p:cNvSpPr/>
            <p:nvPr/>
          </p:nvSpPr>
          <p:spPr>
            <a:xfrm>
              <a:off x="2606080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4" name="Cube 143"/>
            <p:cNvSpPr/>
            <p:nvPr/>
          </p:nvSpPr>
          <p:spPr>
            <a:xfrm>
              <a:off x="297372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5" name="Cube 144"/>
            <p:cNvSpPr/>
            <p:nvPr/>
          </p:nvSpPr>
          <p:spPr>
            <a:xfrm>
              <a:off x="333946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6" name="Cube 145"/>
            <p:cNvSpPr/>
            <p:nvPr/>
          </p:nvSpPr>
          <p:spPr>
            <a:xfrm>
              <a:off x="3707104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7" name="Cube 146"/>
            <p:cNvSpPr/>
            <p:nvPr/>
          </p:nvSpPr>
          <p:spPr>
            <a:xfrm>
              <a:off x="407474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8" name="Cube 147"/>
            <p:cNvSpPr/>
            <p:nvPr/>
          </p:nvSpPr>
          <p:spPr>
            <a:xfrm>
              <a:off x="4442389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9" name="Cube 148"/>
            <p:cNvSpPr/>
            <p:nvPr/>
          </p:nvSpPr>
          <p:spPr>
            <a:xfrm>
              <a:off x="480812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0" name="Cube 149"/>
            <p:cNvSpPr/>
            <p:nvPr/>
          </p:nvSpPr>
          <p:spPr>
            <a:xfrm>
              <a:off x="517577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1" name="Cube 150"/>
            <p:cNvSpPr/>
            <p:nvPr/>
          </p:nvSpPr>
          <p:spPr>
            <a:xfrm>
              <a:off x="554341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2" name="Cube 151"/>
            <p:cNvSpPr/>
            <p:nvPr/>
          </p:nvSpPr>
          <p:spPr>
            <a:xfrm>
              <a:off x="591105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3" name="Cube 152"/>
            <p:cNvSpPr/>
            <p:nvPr/>
          </p:nvSpPr>
          <p:spPr>
            <a:xfrm>
              <a:off x="6276795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4" name="Cube 153"/>
            <p:cNvSpPr/>
            <p:nvPr/>
          </p:nvSpPr>
          <p:spPr>
            <a:xfrm>
              <a:off x="6644437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5" name="Cube 154"/>
            <p:cNvSpPr/>
            <p:nvPr/>
          </p:nvSpPr>
          <p:spPr>
            <a:xfrm>
              <a:off x="7012080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6" name="Cube 155"/>
            <p:cNvSpPr/>
            <p:nvPr/>
          </p:nvSpPr>
          <p:spPr>
            <a:xfrm>
              <a:off x="7379723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7" name="Cube 156"/>
            <p:cNvSpPr/>
            <p:nvPr/>
          </p:nvSpPr>
          <p:spPr>
            <a:xfrm>
              <a:off x="7745461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8" name="Cube 157"/>
            <p:cNvSpPr/>
            <p:nvPr/>
          </p:nvSpPr>
          <p:spPr>
            <a:xfrm>
              <a:off x="8113104" y="4211221"/>
              <a:ext cx="331450" cy="31504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159" name="Cube 158"/>
          <p:cNvSpPr/>
          <p:nvPr/>
        </p:nvSpPr>
        <p:spPr>
          <a:xfrm>
            <a:off x="7062788" y="47291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60" name="Cube 159"/>
          <p:cNvSpPr/>
          <p:nvPr/>
        </p:nvSpPr>
        <p:spPr>
          <a:xfrm>
            <a:off x="7369175" y="47291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61" name="Cube 160"/>
          <p:cNvSpPr/>
          <p:nvPr/>
        </p:nvSpPr>
        <p:spPr>
          <a:xfrm>
            <a:off x="7675563" y="4729163"/>
            <a:ext cx="274637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62" name="Cube 161"/>
          <p:cNvSpPr/>
          <p:nvPr/>
        </p:nvSpPr>
        <p:spPr>
          <a:xfrm>
            <a:off x="1260475" y="4729163"/>
            <a:ext cx="274638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63" name="Cube 162"/>
          <p:cNvSpPr/>
          <p:nvPr/>
        </p:nvSpPr>
        <p:spPr>
          <a:xfrm>
            <a:off x="1565275" y="47291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64" name="Cube 163"/>
          <p:cNvSpPr/>
          <p:nvPr/>
        </p:nvSpPr>
        <p:spPr>
          <a:xfrm>
            <a:off x="1871663" y="4729163"/>
            <a:ext cx="276225" cy="274637"/>
          </a:xfrm>
          <a:prstGeom prst="cube">
            <a:avLst/>
          </a:prstGeom>
          <a:gradFill rotWithShape="1">
            <a:gsLst>
              <a:gs pos="0">
                <a:srgbClr val="E78A2D">
                  <a:shade val="51000"/>
                  <a:satMod val="130000"/>
                </a:srgbClr>
              </a:gs>
              <a:gs pos="80000">
                <a:srgbClr val="E78A2D">
                  <a:shade val="93000"/>
                  <a:satMod val="130000"/>
                </a:srgbClr>
              </a:gs>
              <a:gs pos="100000">
                <a:srgbClr val="E78A2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78A2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65" name="Down Arrow 164"/>
          <p:cNvSpPr/>
          <p:nvPr/>
        </p:nvSpPr>
        <p:spPr>
          <a:xfrm>
            <a:off x="4384675" y="5278438"/>
            <a:ext cx="449263" cy="250825"/>
          </a:xfrm>
          <a:prstGeom prst="downArrow">
            <a:avLst/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35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solidFill>
                <a:srgbClr val="808080"/>
              </a:solidFill>
              <a:latin typeface="Arial"/>
              <a:cs typeface="+mn-cs"/>
            </a:endParaRPr>
          </a:p>
        </p:txBody>
      </p:sp>
      <p:sp>
        <p:nvSpPr>
          <p:cNvPr id="166" name="Left Brace 165"/>
          <p:cNvSpPr/>
          <p:nvPr/>
        </p:nvSpPr>
        <p:spPr>
          <a:xfrm rot="16200000">
            <a:off x="4454525" y="3795713"/>
            <a:ext cx="300037" cy="4865688"/>
          </a:xfrm>
          <a:prstGeom prst="leftBrace">
            <a:avLst>
              <a:gd name="adj1" fmla="val 55365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latin typeface="Arial"/>
              <a:cs typeface="+mn-cs"/>
            </a:endParaRPr>
          </a:p>
        </p:txBody>
      </p:sp>
      <p:sp>
        <p:nvSpPr>
          <p:cNvPr id="167" name="Left Brace 166"/>
          <p:cNvSpPr/>
          <p:nvPr/>
        </p:nvSpPr>
        <p:spPr>
          <a:xfrm rot="16200000">
            <a:off x="1628775" y="4810125"/>
            <a:ext cx="150813" cy="887413"/>
          </a:xfrm>
          <a:prstGeom prst="leftBrace">
            <a:avLst>
              <a:gd name="adj1" fmla="val 33417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latin typeface="Arial"/>
              <a:cs typeface="+mn-cs"/>
            </a:endParaRPr>
          </a:p>
        </p:txBody>
      </p:sp>
      <p:sp>
        <p:nvSpPr>
          <p:cNvPr id="168" name="Left Brace 167"/>
          <p:cNvSpPr/>
          <p:nvPr/>
        </p:nvSpPr>
        <p:spPr>
          <a:xfrm rot="16200000">
            <a:off x="7427912" y="4810126"/>
            <a:ext cx="150813" cy="887412"/>
          </a:xfrm>
          <a:prstGeom prst="leftBrace">
            <a:avLst>
              <a:gd name="adj1" fmla="val 33417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>
              <a:latin typeface="Arial"/>
              <a:cs typeface="+mn-cs"/>
            </a:endParaRPr>
          </a:p>
        </p:txBody>
      </p:sp>
      <p:sp>
        <p:nvSpPr>
          <p:cNvPr id="13328" name="TextBox 168"/>
          <p:cNvSpPr txBox="1">
            <a:spLocks noChangeArrowheads="1"/>
          </p:cNvSpPr>
          <p:nvPr/>
        </p:nvSpPr>
        <p:spPr bwMode="auto">
          <a:xfrm>
            <a:off x="3248025" y="6378575"/>
            <a:ext cx="2705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sz="1600"/>
              <a:t>blockDim.x output elements</a:t>
            </a:r>
          </a:p>
        </p:txBody>
      </p:sp>
      <p:sp>
        <p:nvSpPr>
          <p:cNvPr id="170" name="TextBox 169"/>
          <p:cNvSpPr txBox="1"/>
          <p:nvPr/>
        </p:nvSpPr>
        <p:spPr bwMode="auto">
          <a:xfrm>
            <a:off x="1109663" y="5303838"/>
            <a:ext cx="1187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kern="0" dirty="0">
                <a:latin typeface="Arial"/>
              </a:rPr>
              <a:t>halo on left</a:t>
            </a:r>
          </a:p>
        </p:txBody>
      </p:sp>
      <p:sp>
        <p:nvSpPr>
          <p:cNvPr id="171" name="TextBox 170"/>
          <p:cNvSpPr txBox="1">
            <a:spLocks noChangeArrowheads="1"/>
          </p:cNvSpPr>
          <p:nvPr/>
        </p:nvSpPr>
        <p:spPr bwMode="auto">
          <a:xfrm>
            <a:off x="6848475" y="5297488"/>
            <a:ext cx="1312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GB" sz="1600"/>
              <a:t>halo on right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5419152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7" grpId="0" animBg="1"/>
      <p:bldP spid="168" grpId="0" animBg="1"/>
      <p:bldP spid="170" grpId="0"/>
      <p:bldP spid="17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4472" y="6246153"/>
            <a:ext cx="13785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7"/>
              </a:lnSpc>
            </a:pPr>
            <a:r>
              <a:rPr sz="1270" spc="-5" dirty="0">
                <a:latin typeface="Times New Roman"/>
                <a:cs typeface="Times New Roman"/>
              </a:rPr>
              <a:t>CUDA</a:t>
            </a:r>
            <a:r>
              <a:rPr sz="1270" spc="-141" dirty="0">
                <a:latin typeface="Times New Roman"/>
                <a:cs typeface="Times New Roman"/>
              </a:rPr>
              <a:t> </a:t>
            </a:r>
            <a:r>
              <a:rPr sz="1270" dirty="0">
                <a:latin typeface="Times New Roman"/>
                <a:cs typeface="Times New Roman"/>
              </a:rPr>
              <a:t>Programming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8295" y="6217081"/>
            <a:ext cx="185414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spc="5" dirty="0">
                <a:latin typeface="Times New Roman"/>
                <a:cs typeface="Times New Roman"/>
              </a:rPr>
              <a:t>5</a:t>
            </a:r>
            <a:r>
              <a:rPr sz="1270" dirty="0">
                <a:latin typeface="Times New Roman"/>
                <a:cs typeface="Times New Roman"/>
              </a:rPr>
              <a:t>5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6344" y="180171"/>
            <a:ext cx="4923249" cy="688737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</a:pPr>
            <a:r>
              <a:rPr spc="-5" dirty="0"/>
              <a:t>CUDA memory</a:t>
            </a:r>
            <a:r>
              <a:rPr spc="-263" dirty="0"/>
              <a:t> </a:t>
            </a:r>
            <a:r>
              <a:rPr spc="-5" dirty="0"/>
              <a:t>model</a:t>
            </a:r>
          </a:p>
        </p:txBody>
      </p:sp>
      <p:sp>
        <p:nvSpPr>
          <p:cNvPr id="5" name="object 5"/>
          <p:cNvSpPr/>
          <p:nvPr/>
        </p:nvSpPr>
        <p:spPr>
          <a:xfrm>
            <a:off x="621884" y="1037018"/>
            <a:ext cx="3731305" cy="373130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2133" y="1047383"/>
            <a:ext cx="1240313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9" dirty="0">
                <a:latin typeface="Arial"/>
                <a:cs typeface="Arial"/>
              </a:rPr>
              <a:t>Thread</a:t>
            </a:r>
            <a:r>
              <a:rPr sz="1632" spc="-59" dirty="0">
                <a:latin typeface="Arial"/>
                <a:cs typeface="Arial"/>
              </a:rPr>
              <a:t> </a:t>
            </a:r>
            <a:r>
              <a:rPr sz="1632" spc="-5" dirty="0">
                <a:latin typeface="Arial"/>
                <a:cs typeface="Arial"/>
              </a:rPr>
              <a:t>Block</a:t>
            </a:r>
            <a:endParaRPr sz="1632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884" y="4975616"/>
            <a:ext cx="7669904" cy="414589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8458200" y="0"/>
                </a:moveTo>
                <a:lnTo>
                  <a:pt x="0" y="0"/>
                </a:lnTo>
                <a:lnTo>
                  <a:pt x="0" y="457199"/>
                </a:lnTo>
                <a:lnTo>
                  <a:pt x="8458200" y="457199"/>
                </a:lnTo>
                <a:lnTo>
                  <a:pt x="8458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1884" y="4975616"/>
            <a:ext cx="7669904" cy="414589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4229100" y="457199"/>
                </a:moveTo>
                <a:lnTo>
                  <a:pt x="0" y="457199"/>
                </a:lnTo>
                <a:lnTo>
                  <a:pt x="0" y="0"/>
                </a:lnTo>
                <a:lnTo>
                  <a:pt x="8458200" y="0"/>
                </a:lnTo>
                <a:lnTo>
                  <a:pt x="8458200" y="457199"/>
                </a:lnTo>
                <a:lnTo>
                  <a:pt x="4229100" y="457199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1884" y="5597501"/>
            <a:ext cx="7669904" cy="414589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8458200" y="0"/>
                </a:moveTo>
                <a:lnTo>
                  <a:pt x="0" y="0"/>
                </a:lnTo>
                <a:lnTo>
                  <a:pt x="0" y="457199"/>
                </a:lnTo>
                <a:lnTo>
                  <a:pt x="8458200" y="457199"/>
                </a:lnTo>
                <a:lnTo>
                  <a:pt x="8458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1884" y="5597501"/>
            <a:ext cx="7669904" cy="414589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4229100" y="457199"/>
                </a:moveTo>
                <a:lnTo>
                  <a:pt x="0" y="457199"/>
                </a:lnTo>
                <a:lnTo>
                  <a:pt x="0" y="0"/>
                </a:lnTo>
                <a:lnTo>
                  <a:pt x="8458200" y="0"/>
                </a:lnTo>
                <a:lnTo>
                  <a:pt x="8458200" y="457199"/>
                </a:lnTo>
                <a:lnTo>
                  <a:pt x="4229100" y="457199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2133" y="5036654"/>
            <a:ext cx="1656054" cy="90469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632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2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632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2539">
              <a:latin typeface="Times New Roman"/>
              <a:cs typeface="Times New Roman"/>
            </a:endParaRPr>
          </a:p>
          <a:p>
            <a:pPr marL="11516"/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Constant</a:t>
            </a:r>
            <a:r>
              <a:rPr sz="1632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2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632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1884" y="6219384"/>
            <a:ext cx="7669904" cy="324421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72553" rIns="0" bIns="0" rtlCol="0">
            <a:spAutoFit/>
          </a:bodyPr>
          <a:lstStyle/>
          <a:p>
            <a:pPr marL="81766">
              <a:spcBef>
                <a:spcPts val="571"/>
              </a:spcBef>
            </a:pPr>
            <a:r>
              <a:rPr sz="1632" spc="-32" dirty="0">
                <a:solidFill>
                  <a:srgbClr val="FFFFFF"/>
                </a:solidFill>
                <a:latin typeface="Arial"/>
                <a:cs typeface="Arial"/>
              </a:rPr>
              <a:t>Texture</a:t>
            </a: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2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632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9179" y="3939143"/>
            <a:ext cx="1243768" cy="544229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1766" rIns="0" bIns="0" rtlCol="0">
            <a:spAutoFit/>
          </a:bodyPr>
          <a:lstStyle/>
          <a:p>
            <a:pPr marL="247602" marR="240116" indent="127832">
              <a:lnSpc>
                <a:spcPts val="1823"/>
              </a:lnSpc>
              <a:spcBef>
                <a:spcPts val="644"/>
              </a:spcBef>
            </a:pP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632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63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9179" y="1451607"/>
            <a:ext cx="3316715" cy="324421"/>
          </a:xfrm>
          <a:prstGeom prst="rect">
            <a:avLst/>
          </a:prstGeom>
          <a:solidFill>
            <a:srgbClr val="FF0000"/>
          </a:solidFill>
          <a:ln w="35941">
            <a:solidFill>
              <a:srgbClr val="FFFFFF"/>
            </a:solidFill>
          </a:ln>
        </p:spPr>
        <p:txBody>
          <a:bodyPr vert="horz" wrap="square" lIns="0" tIns="72553" rIns="0" bIns="0" rtlCol="0">
            <a:spAutoFit/>
          </a:bodyPr>
          <a:lstStyle/>
          <a:p>
            <a:pPr marL="922460">
              <a:spcBef>
                <a:spcPts val="571"/>
              </a:spcBef>
            </a:pPr>
            <a:r>
              <a:rPr sz="1632" spc="-5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sz="1632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2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632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179" y="2073491"/>
            <a:ext cx="1243768" cy="324421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72553" rIns="0" bIns="0" rtlCol="0">
            <a:spAutoFit/>
          </a:bodyPr>
          <a:lstStyle/>
          <a:p>
            <a:pPr marL="184838">
              <a:spcBef>
                <a:spcPts val="571"/>
              </a:spcBef>
            </a:pP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7537" y="2073491"/>
            <a:ext cx="1243768" cy="324421"/>
          </a:xfrm>
          <a:prstGeom prst="rect">
            <a:avLst/>
          </a:prstGeom>
          <a:solidFill>
            <a:srgbClr val="FF0000"/>
          </a:solidFill>
          <a:ln w="35941">
            <a:solidFill>
              <a:srgbClr val="FFFFFF"/>
            </a:solidFill>
          </a:ln>
        </p:spPr>
        <p:txBody>
          <a:bodyPr vert="horz" wrap="square" lIns="0" tIns="72553" rIns="0" bIns="0" rtlCol="0">
            <a:spAutoFit/>
          </a:bodyPr>
          <a:lstStyle/>
          <a:p>
            <a:pPr marL="184838">
              <a:spcBef>
                <a:spcPts val="571"/>
              </a:spcBef>
            </a:pP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9179" y="2902670"/>
            <a:ext cx="1658358" cy="429081"/>
          </a:xfrm>
          <a:prstGeom prst="rect">
            <a:avLst/>
          </a:prstGeom>
          <a:solidFill>
            <a:srgbClr val="CCCC00"/>
          </a:solidFill>
          <a:ln w="35940">
            <a:solidFill>
              <a:srgbClr val="FFFFFF"/>
            </a:solidFill>
          </a:ln>
        </p:spPr>
        <p:txBody>
          <a:bodyPr vert="horz" wrap="square" lIns="0" tIns="176201" rIns="0" bIns="0" rtlCol="0">
            <a:spAutoFit/>
          </a:bodyPr>
          <a:lstStyle/>
          <a:p>
            <a:pPr marL="501537">
              <a:spcBef>
                <a:spcPts val="1387"/>
              </a:spcBef>
            </a:pPr>
            <a:r>
              <a:rPr sz="1632" spc="-9" dirty="0">
                <a:latin typeface="Arial"/>
                <a:cs typeface="Arial"/>
              </a:rPr>
              <a:t>Thread</a:t>
            </a:r>
            <a:endParaRPr sz="16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7536" y="2902670"/>
            <a:ext cx="1658358" cy="429081"/>
          </a:xfrm>
          <a:prstGeom prst="rect">
            <a:avLst/>
          </a:prstGeom>
          <a:solidFill>
            <a:srgbClr val="CCCC00"/>
          </a:solidFill>
          <a:ln w="35941">
            <a:solidFill>
              <a:srgbClr val="FFFFFF"/>
            </a:solidFill>
          </a:ln>
        </p:spPr>
        <p:txBody>
          <a:bodyPr vert="horz" wrap="square" lIns="0" tIns="176201" rIns="0" bIns="0" rtlCol="0">
            <a:spAutoFit/>
          </a:bodyPr>
          <a:lstStyle/>
          <a:p>
            <a:pPr marL="502113">
              <a:spcBef>
                <a:spcPts val="1387"/>
              </a:spcBef>
            </a:pPr>
            <a:r>
              <a:rPr sz="1632" spc="-9" dirty="0">
                <a:latin typeface="Arial"/>
                <a:cs typeface="Arial"/>
              </a:rPr>
              <a:t>Thread</a:t>
            </a:r>
            <a:endParaRPr sz="163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7537" y="3939143"/>
            <a:ext cx="1243768" cy="544229"/>
          </a:xfrm>
          <a:prstGeom prst="rect">
            <a:avLst/>
          </a:prstGeom>
          <a:solidFill>
            <a:srgbClr val="FF0000"/>
          </a:solidFill>
          <a:ln w="35941">
            <a:solidFill>
              <a:srgbClr val="FFFFFF"/>
            </a:solidFill>
          </a:ln>
        </p:spPr>
        <p:txBody>
          <a:bodyPr vert="horz" wrap="square" lIns="0" tIns="81766" rIns="0" bIns="0" rtlCol="0">
            <a:spAutoFit/>
          </a:bodyPr>
          <a:lstStyle/>
          <a:p>
            <a:pPr marL="247602" marR="240116" indent="127832">
              <a:lnSpc>
                <a:spcPts val="1823"/>
              </a:lnSpc>
              <a:spcBef>
                <a:spcPts val="644"/>
              </a:spcBef>
            </a:pP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632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632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38599" y="2006696"/>
            <a:ext cx="0" cy="753171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89079" y="2754109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30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89079" y="1866196"/>
            <a:ext cx="99041" cy="14741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80242" y="3667358"/>
            <a:ext cx="0" cy="1787340"/>
          </a:xfrm>
          <a:custGeom>
            <a:avLst/>
            <a:gdLst/>
            <a:ahLst/>
            <a:cxnLst/>
            <a:rect l="l" t="t" r="r" b="b"/>
            <a:pathLst>
              <a:path h="1971039">
                <a:moveTo>
                  <a:pt x="0" y="19710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30720" y="5448940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19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30720" y="3524553"/>
            <a:ext cx="99041" cy="149713"/>
          </a:xfrm>
          <a:custGeom>
            <a:avLst/>
            <a:gdLst/>
            <a:ahLst/>
            <a:cxnLst/>
            <a:rect l="l" t="t" r="r" b="b"/>
            <a:pathLst>
              <a:path w="109219" h="165100">
                <a:moveTo>
                  <a:pt x="54610" y="0"/>
                </a:moveTo>
                <a:lnTo>
                  <a:pt x="0" y="165100"/>
                </a:lnTo>
                <a:lnTo>
                  <a:pt x="109220" y="16510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80242" y="2006696"/>
            <a:ext cx="0" cy="753171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30720" y="2754109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19" h="163830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0720" y="1866196"/>
            <a:ext cx="99041" cy="147410"/>
          </a:xfrm>
          <a:custGeom>
            <a:avLst/>
            <a:gdLst/>
            <a:ahLst/>
            <a:cxnLst/>
            <a:rect l="l" t="t" r="r" b="b"/>
            <a:pathLst>
              <a:path w="109219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70836" y="3667357"/>
            <a:ext cx="0" cy="1165457"/>
          </a:xfrm>
          <a:custGeom>
            <a:avLst/>
            <a:gdLst/>
            <a:ahLst/>
            <a:cxnLst/>
            <a:rect l="l" t="t" r="r" b="b"/>
            <a:pathLst>
              <a:path h="1285239">
                <a:moveTo>
                  <a:pt x="0" y="12852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21315" y="4827056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19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1315" y="3524553"/>
            <a:ext cx="99041" cy="149713"/>
          </a:xfrm>
          <a:custGeom>
            <a:avLst/>
            <a:gdLst/>
            <a:ahLst/>
            <a:cxnLst/>
            <a:rect l="l" t="t" r="r" b="b"/>
            <a:pathLst>
              <a:path w="109219" h="165100">
                <a:moveTo>
                  <a:pt x="54610" y="0"/>
                </a:moveTo>
                <a:lnTo>
                  <a:pt x="0" y="165100"/>
                </a:lnTo>
                <a:lnTo>
                  <a:pt x="109220" y="16510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89647" y="3667357"/>
            <a:ext cx="0" cy="2409225"/>
          </a:xfrm>
          <a:custGeom>
            <a:avLst/>
            <a:gdLst/>
            <a:ahLst/>
            <a:cxnLst/>
            <a:rect l="l" t="t" r="r" b="b"/>
            <a:pathLst>
              <a:path h="2656840">
                <a:moveTo>
                  <a:pt x="0" y="26568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40126" y="6070824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19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40126" y="3524553"/>
            <a:ext cx="99041" cy="149713"/>
          </a:xfrm>
          <a:custGeom>
            <a:avLst/>
            <a:gdLst/>
            <a:ahLst/>
            <a:cxnLst/>
            <a:rect l="l" t="t" r="r" b="b"/>
            <a:pathLst>
              <a:path w="109219" h="165100">
                <a:moveTo>
                  <a:pt x="54610" y="0"/>
                </a:moveTo>
                <a:lnTo>
                  <a:pt x="0" y="165100"/>
                </a:lnTo>
                <a:lnTo>
                  <a:pt x="109220" y="16510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8599" y="3665054"/>
            <a:ext cx="0" cy="1789644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9079" y="5448940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89079" y="3524553"/>
            <a:ext cx="99041" cy="14741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29194" y="3665054"/>
            <a:ext cx="0" cy="116776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79673" y="4827056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80824" y="35245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3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48005" y="3665054"/>
            <a:ext cx="0" cy="2411528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98485" y="6070824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98485" y="35245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1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7195" y="3524553"/>
            <a:ext cx="99041" cy="414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08836" y="3524553"/>
            <a:ext cx="99041" cy="414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67195" y="2488081"/>
            <a:ext cx="99041" cy="414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08836" y="2488081"/>
            <a:ext cx="99041" cy="414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60484" y="1037018"/>
            <a:ext cx="3731305" cy="373130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630734" y="1047383"/>
            <a:ext cx="1240313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9" dirty="0">
                <a:latin typeface="Arial"/>
                <a:cs typeface="Arial"/>
              </a:rPr>
              <a:t>Thread</a:t>
            </a:r>
            <a:r>
              <a:rPr sz="1632" spc="-59" dirty="0">
                <a:latin typeface="Arial"/>
                <a:cs typeface="Arial"/>
              </a:rPr>
              <a:t> </a:t>
            </a:r>
            <a:r>
              <a:rPr sz="1632" spc="-5" dirty="0">
                <a:latin typeface="Arial"/>
                <a:cs typeface="Arial"/>
              </a:rPr>
              <a:t>Block</a:t>
            </a:r>
            <a:endParaRPr sz="1632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67778" y="3939143"/>
            <a:ext cx="1243768" cy="544229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1766" rIns="0" bIns="0" rtlCol="0">
            <a:spAutoFit/>
          </a:bodyPr>
          <a:lstStyle/>
          <a:p>
            <a:pPr marL="247602" marR="240116" indent="127832">
              <a:lnSpc>
                <a:spcPts val="1823"/>
              </a:lnSpc>
              <a:spcBef>
                <a:spcPts val="644"/>
              </a:spcBef>
            </a:pP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632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632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67779" y="1451607"/>
            <a:ext cx="3316715" cy="324421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72553" rIns="0" bIns="0" rtlCol="0">
            <a:spAutoFit/>
          </a:bodyPr>
          <a:lstStyle/>
          <a:p>
            <a:pPr marL="922460">
              <a:spcBef>
                <a:spcPts val="571"/>
              </a:spcBef>
            </a:pPr>
            <a:r>
              <a:rPr sz="1632" spc="-5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sz="1632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2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632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67778" y="2073491"/>
            <a:ext cx="1243768" cy="324421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72553" rIns="0" bIns="0" rtlCol="0">
            <a:spAutoFit/>
          </a:bodyPr>
          <a:lstStyle/>
          <a:p>
            <a:pPr marL="185413">
              <a:spcBef>
                <a:spcPts val="571"/>
              </a:spcBef>
            </a:pP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426136" y="2073491"/>
            <a:ext cx="1243768" cy="324421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72553" rIns="0" bIns="0" rtlCol="0">
            <a:spAutoFit/>
          </a:bodyPr>
          <a:lstStyle/>
          <a:p>
            <a:pPr marL="185413">
              <a:spcBef>
                <a:spcPts val="571"/>
              </a:spcBef>
            </a:pP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767778" y="2902670"/>
            <a:ext cx="1658358" cy="429081"/>
          </a:xfrm>
          <a:prstGeom prst="rect">
            <a:avLst/>
          </a:prstGeom>
          <a:solidFill>
            <a:srgbClr val="CCCC00"/>
          </a:solidFill>
          <a:ln w="35940">
            <a:solidFill>
              <a:srgbClr val="FFFFFF"/>
            </a:solidFill>
          </a:ln>
        </p:spPr>
        <p:txBody>
          <a:bodyPr vert="horz" wrap="square" lIns="0" tIns="176201" rIns="0" bIns="0" rtlCol="0">
            <a:spAutoFit/>
          </a:bodyPr>
          <a:lstStyle/>
          <a:p>
            <a:pPr marL="502113">
              <a:spcBef>
                <a:spcPts val="1387"/>
              </a:spcBef>
            </a:pPr>
            <a:r>
              <a:rPr sz="1632" spc="-9" dirty="0">
                <a:latin typeface="Arial"/>
                <a:cs typeface="Arial"/>
              </a:rPr>
              <a:t>Thread</a:t>
            </a:r>
            <a:endParaRPr sz="1632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26136" y="2902670"/>
            <a:ext cx="1658358" cy="429081"/>
          </a:xfrm>
          <a:prstGeom prst="rect">
            <a:avLst/>
          </a:prstGeom>
          <a:solidFill>
            <a:srgbClr val="CCCC00"/>
          </a:solidFill>
          <a:ln w="35940">
            <a:solidFill>
              <a:srgbClr val="FFFFFF"/>
            </a:solidFill>
          </a:ln>
        </p:spPr>
        <p:txBody>
          <a:bodyPr vert="horz" wrap="square" lIns="0" tIns="176201" rIns="0" bIns="0" rtlCol="0">
            <a:spAutoFit/>
          </a:bodyPr>
          <a:lstStyle/>
          <a:p>
            <a:pPr marL="502113">
              <a:spcBef>
                <a:spcPts val="1387"/>
              </a:spcBef>
            </a:pPr>
            <a:r>
              <a:rPr sz="1632" spc="-9" dirty="0">
                <a:latin typeface="Arial"/>
                <a:cs typeface="Arial"/>
              </a:rPr>
              <a:t>Thread</a:t>
            </a:r>
            <a:endParaRPr sz="1632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426136" y="3939143"/>
            <a:ext cx="1243768" cy="544229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1766" rIns="0" bIns="0" rtlCol="0">
            <a:spAutoFit/>
          </a:bodyPr>
          <a:lstStyle/>
          <a:p>
            <a:pPr marL="247602" marR="240116" indent="127832">
              <a:lnSpc>
                <a:spcPts val="1823"/>
              </a:lnSpc>
              <a:spcBef>
                <a:spcPts val="644"/>
              </a:spcBef>
            </a:pPr>
            <a:r>
              <a:rPr sz="1632" spc="-9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632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632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877199" y="2006696"/>
            <a:ext cx="0" cy="753171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27678" y="2754109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30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27678" y="1866196"/>
            <a:ext cx="99041" cy="14741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18841" y="2006696"/>
            <a:ext cx="0" cy="753171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69321" y="2754109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30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69321" y="1866196"/>
            <a:ext cx="99041" cy="14741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05795" y="3524553"/>
            <a:ext cx="99040" cy="414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47437" y="3524553"/>
            <a:ext cx="99041" cy="414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05795" y="2488081"/>
            <a:ext cx="99040" cy="414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47437" y="2488081"/>
            <a:ext cx="99041" cy="414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18841" y="3665054"/>
            <a:ext cx="0" cy="1789644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9321" y="5448940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69321" y="3524553"/>
            <a:ext cx="99041" cy="14741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9436" y="3665054"/>
            <a:ext cx="0" cy="116776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59915" y="4827056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61066" y="35245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28247" y="3665054"/>
            <a:ext cx="0" cy="2411528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278726" y="6070824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78727" y="35245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0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77199" y="3665054"/>
            <a:ext cx="0" cy="1789644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27678" y="5448940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27678" y="3524553"/>
            <a:ext cx="99041" cy="14741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67793" y="3665054"/>
            <a:ext cx="0" cy="116776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18273" y="4827056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19424" y="35245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986605" y="3665054"/>
            <a:ext cx="0" cy="2411528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37084" y="6070824"/>
            <a:ext cx="99041" cy="148561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37084" y="3524553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0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ontent Placeholder 2"/>
          <p:cNvSpPr txBox="1">
            <a:spLocks/>
          </p:cNvSpPr>
          <p:nvPr/>
        </p:nvSpPr>
        <p:spPr bwMode="auto">
          <a:xfrm>
            <a:off x="76200" y="1674813"/>
            <a:ext cx="6546850" cy="472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6" rIns="91433" bIns="45716"/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stencil_1d(</a:t>
            </a:r>
            <a:r>
              <a:rPr lang="en-GB" sz="15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*in, </a:t>
            </a:r>
            <a:r>
              <a:rPr lang="en-GB" sz="15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*out) {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  __shared__ </a:t>
            </a:r>
            <a:r>
              <a:rPr lang="en-GB" sz="15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temp[BLOCK_SIZE + 2 * RADIUS];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5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500" b="1" kern="0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5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500" b="1" kern="0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+ RADIUS;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sz="1500" b="1" kern="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i="1" kern="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500" b="1" i="1" kern="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Read input elements into shared memory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temp[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] = in[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&lt; RADIUS) {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   temp[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- RADIUS] = in[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- RADIUS];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   temp[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+ BLOCK_SIZE] =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     in[</a:t>
            </a:r>
            <a:r>
              <a:rPr lang="en-GB" sz="1500" b="1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+ BLOCK_SIZE];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500" b="1" kern="0" dirty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p:grpSp>
        <p:nvGrpSpPr>
          <p:cNvPr id="328" name="Group 327"/>
          <p:cNvGrpSpPr/>
          <p:nvPr/>
        </p:nvGrpSpPr>
        <p:grpSpPr>
          <a:xfrm>
            <a:off x="6240536" y="2028845"/>
            <a:ext cx="2801728" cy="137160"/>
            <a:chOff x="7168058" y="1735951"/>
            <a:chExt cx="3789141" cy="180020"/>
          </a:xfrm>
          <a:solidFill>
            <a:srgbClr val="000000">
              <a:lumMod val="85000"/>
              <a:lumOff val="15000"/>
            </a:srgbClr>
          </a:solidFill>
        </p:grpSpPr>
        <p:sp>
          <p:nvSpPr>
            <p:cNvPr id="329" name="Cube 328"/>
            <p:cNvSpPr/>
            <p:nvPr/>
          </p:nvSpPr>
          <p:spPr>
            <a:xfrm>
              <a:off x="7168058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0" name="Cube 329"/>
            <p:cNvSpPr/>
            <p:nvPr/>
          </p:nvSpPr>
          <p:spPr>
            <a:xfrm>
              <a:off x="7340705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1" name="Cube 330"/>
            <p:cNvSpPr/>
            <p:nvPr/>
          </p:nvSpPr>
          <p:spPr>
            <a:xfrm>
              <a:off x="7513352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2" name="Cube 331"/>
            <p:cNvSpPr/>
            <p:nvPr/>
          </p:nvSpPr>
          <p:spPr>
            <a:xfrm>
              <a:off x="7685999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3" name="Cube 332"/>
            <p:cNvSpPr/>
            <p:nvPr/>
          </p:nvSpPr>
          <p:spPr>
            <a:xfrm>
              <a:off x="7858646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4" name="Cube 333"/>
            <p:cNvSpPr/>
            <p:nvPr/>
          </p:nvSpPr>
          <p:spPr>
            <a:xfrm>
              <a:off x="8031293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5" name="Cube 334"/>
            <p:cNvSpPr/>
            <p:nvPr/>
          </p:nvSpPr>
          <p:spPr>
            <a:xfrm>
              <a:off x="8203940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6" name="Cube 335"/>
            <p:cNvSpPr/>
            <p:nvPr/>
          </p:nvSpPr>
          <p:spPr>
            <a:xfrm>
              <a:off x="8376587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7" name="Cube 336"/>
            <p:cNvSpPr/>
            <p:nvPr/>
          </p:nvSpPr>
          <p:spPr>
            <a:xfrm>
              <a:off x="8549234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8" name="Cube 337"/>
            <p:cNvSpPr/>
            <p:nvPr/>
          </p:nvSpPr>
          <p:spPr>
            <a:xfrm>
              <a:off x="8721881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39" name="Cube 338"/>
            <p:cNvSpPr/>
            <p:nvPr/>
          </p:nvSpPr>
          <p:spPr>
            <a:xfrm>
              <a:off x="8894528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0" name="Cube 339"/>
            <p:cNvSpPr/>
            <p:nvPr/>
          </p:nvSpPr>
          <p:spPr>
            <a:xfrm>
              <a:off x="9067175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1" name="Cube 340"/>
            <p:cNvSpPr/>
            <p:nvPr/>
          </p:nvSpPr>
          <p:spPr>
            <a:xfrm>
              <a:off x="9239822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2" name="Cube 341"/>
            <p:cNvSpPr/>
            <p:nvPr/>
          </p:nvSpPr>
          <p:spPr>
            <a:xfrm>
              <a:off x="9412469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3" name="Cube 342"/>
            <p:cNvSpPr/>
            <p:nvPr/>
          </p:nvSpPr>
          <p:spPr>
            <a:xfrm>
              <a:off x="9585116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4" name="Cube 343"/>
            <p:cNvSpPr/>
            <p:nvPr/>
          </p:nvSpPr>
          <p:spPr>
            <a:xfrm>
              <a:off x="9757763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5" name="Cube 344"/>
            <p:cNvSpPr/>
            <p:nvPr/>
          </p:nvSpPr>
          <p:spPr>
            <a:xfrm>
              <a:off x="9930410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6" name="Cube 345"/>
            <p:cNvSpPr/>
            <p:nvPr/>
          </p:nvSpPr>
          <p:spPr>
            <a:xfrm>
              <a:off x="10103057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7" name="Cube 346"/>
            <p:cNvSpPr/>
            <p:nvPr/>
          </p:nvSpPr>
          <p:spPr>
            <a:xfrm>
              <a:off x="10275704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8" name="Cube 347"/>
            <p:cNvSpPr/>
            <p:nvPr/>
          </p:nvSpPr>
          <p:spPr>
            <a:xfrm>
              <a:off x="10448351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49" name="Cube 348"/>
            <p:cNvSpPr/>
            <p:nvPr/>
          </p:nvSpPr>
          <p:spPr>
            <a:xfrm>
              <a:off x="10620998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50" name="Cube 349"/>
            <p:cNvSpPr/>
            <p:nvPr/>
          </p:nvSpPr>
          <p:spPr>
            <a:xfrm>
              <a:off x="10793651" y="1735951"/>
              <a:ext cx="163548" cy="180020"/>
            </a:xfrm>
            <a:prstGeom prst="cube">
              <a:avLst/>
            </a:prstGeom>
            <a:grpFill/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351" name="Group 350"/>
          <p:cNvGrpSpPr>
            <a:grpSpLocks/>
          </p:cNvGrpSpPr>
          <p:nvPr/>
        </p:nvGrpSpPr>
        <p:grpSpPr bwMode="auto">
          <a:xfrm>
            <a:off x="6240463" y="3444875"/>
            <a:ext cx="2801937" cy="136525"/>
            <a:chOff x="7168058" y="1735951"/>
            <a:chExt cx="3789141" cy="180020"/>
          </a:xfrm>
        </p:grpSpPr>
        <p:sp>
          <p:nvSpPr>
            <p:cNvPr id="352" name="Cube 351"/>
            <p:cNvSpPr/>
            <p:nvPr/>
          </p:nvSpPr>
          <p:spPr>
            <a:xfrm>
              <a:off x="7168058" y="1735951"/>
              <a:ext cx="163159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53" name="Cube 352"/>
            <p:cNvSpPr/>
            <p:nvPr/>
          </p:nvSpPr>
          <p:spPr>
            <a:xfrm>
              <a:off x="7339804" y="1735951"/>
              <a:ext cx="16530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54" name="Cube 353"/>
            <p:cNvSpPr/>
            <p:nvPr/>
          </p:nvSpPr>
          <p:spPr>
            <a:xfrm>
              <a:off x="7513696" y="1735951"/>
              <a:ext cx="163159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55" name="Cube 354"/>
            <p:cNvSpPr/>
            <p:nvPr/>
          </p:nvSpPr>
          <p:spPr>
            <a:xfrm>
              <a:off x="7685442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56" name="Cube 355"/>
            <p:cNvSpPr/>
            <p:nvPr/>
          </p:nvSpPr>
          <p:spPr>
            <a:xfrm>
              <a:off x="7859335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57" name="Cube 356"/>
            <p:cNvSpPr/>
            <p:nvPr/>
          </p:nvSpPr>
          <p:spPr>
            <a:xfrm>
              <a:off x="8031081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58" name="Cube 357"/>
            <p:cNvSpPr/>
            <p:nvPr/>
          </p:nvSpPr>
          <p:spPr>
            <a:xfrm>
              <a:off x="8204973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59" name="Cube 358"/>
            <p:cNvSpPr/>
            <p:nvPr/>
          </p:nvSpPr>
          <p:spPr>
            <a:xfrm>
              <a:off x="8376718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0" name="Cube 359"/>
            <p:cNvSpPr/>
            <p:nvPr/>
          </p:nvSpPr>
          <p:spPr>
            <a:xfrm>
              <a:off x="8548464" y="1735951"/>
              <a:ext cx="165306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1" name="Cube 360"/>
            <p:cNvSpPr/>
            <p:nvPr/>
          </p:nvSpPr>
          <p:spPr>
            <a:xfrm>
              <a:off x="8722357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2" name="Cube 361"/>
            <p:cNvSpPr/>
            <p:nvPr/>
          </p:nvSpPr>
          <p:spPr>
            <a:xfrm>
              <a:off x="8894103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3" name="Cube 362"/>
            <p:cNvSpPr/>
            <p:nvPr/>
          </p:nvSpPr>
          <p:spPr>
            <a:xfrm>
              <a:off x="9067995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4" name="Cube 363"/>
            <p:cNvSpPr/>
            <p:nvPr/>
          </p:nvSpPr>
          <p:spPr>
            <a:xfrm>
              <a:off x="9239741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5" name="Cube 364"/>
            <p:cNvSpPr/>
            <p:nvPr/>
          </p:nvSpPr>
          <p:spPr>
            <a:xfrm>
              <a:off x="9411487" y="1735951"/>
              <a:ext cx="165306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6" name="Cube 365"/>
            <p:cNvSpPr/>
            <p:nvPr/>
          </p:nvSpPr>
          <p:spPr>
            <a:xfrm>
              <a:off x="9585380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7" name="Cube 366"/>
            <p:cNvSpPr/>
            <p:nvPr/>
          </p:nvSpPr>
          <p:spPr>
            <a:xfrm>
              <a:off x="9757126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8" name="Cube 367"/>
            <p:cNvSpPr/>
            <p:nvPr/>
          </p:nvSpPr>
          <p:spPr>
            <a:xfrm>
              <a:off x="9931018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69" name="Cube 368"/>
            <p:cNvSpPr/>
            <p:nvPr/>
          </p:nvSpPr>
          <p:spPr>
            <a:xfrm>
              <a:off x="10102764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70" name="Cube 369"/>
            <p:cNvSpPr/>
            <p:nvPr/>
          </p:nvSpPr>
          <p:spPr>
            <a:xfrm>
              <a:off x="10276657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71" name="Cube 370"/>
            <p:cNvSpPr/>
            <p:nvPr/>
          </p:nvSpPr>
          <p:spPr>
            <a:xfrm>
              <a:off x="10448403" y="1735951"/>
              <a:ext cx="163159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72" name="Cube 371"/>
            <p:cNvSpPr/>
            <p:nvPr/>
          </p:nvSpPr>
          <p:spPr>
            <a:xfrm>
              <a:off x="10620149" y="1735951"/>
              <a:ext cx="16530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73" name="Cube 372"/>
            <p:cNvSpPr/>
            <p:nvPr/>
          </p:nvSpPr>
          <p:spPr>
            <a:xfrm>
              <a:off x="10794040" y="1735951"/>
              <a:ext cx="163159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374" name="Group 373"/>
          <p:cNvGrpSpPr>
            <a:grpSpLocks/>
          </p:cNvGrpSpPr>
          <p:nvPr/>
        </p:nvGrpSpPr>
        <p:grpSpPr bwMode="auto">
          <a:xfrm>
            <a:off x="6240463" y="3962400"/>
            <a:ext cx="2801937" cy="136525"/>
            <a:chOff x="7168058" y="1735951"/>
            <a:chExt cx="3789141" cy="180020"/>
          </a:xfrm>
        </p:grpSpPr>
        <p:sp>
          <p:nvSpPr>
            <p:cNvPr id="375" name="Cube 374"/>
            <p:cNvSpPr/>
            <p:nvPr/>
          </p:nvSpPr>
          <p:spPr>
            <a:xfrm>
              <a:off x="7168058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E78A2D">
                    <a:shade val="51000"/>
                    <a:satMod val="130000"/>
                  </a:srgbClr>
                </a:gs>
                <a:gs pos="80000">
                  <a:srgbClr val="E78A2D">
                    <a:shade val="93000"/>
                    <a:satMod val="130000"/>
                  </a:srgbClr>
                </a:gs>
                <a:gs pos="100000">
                  <a:srgbClr val="E78A2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78A2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76" name="Cube 375"/>
            <p:cNvSpPr/>
            <p:nvPr/>
          </p:nvSpPr>
          <p:spPr>
            <a:xfrm>
              <a:off x="7339804" y="1735951"/>
              <a:ext cx="165305" cy="180020"/>
            </a:xfrm>
            <a:prstGeom prst="cube">
              <a:avLst/>
            </a:prstGeom>
            <a:gradFill rotWithShape="1">
              <a:gsLst>
                <a:gs pos="0">
                  <a:srgbClr val="E78A2D">
                    <a:shade val="51000"/>
                    <a:satMod val="130000"/>
                  </a:srgbClr>
                </a:gs>
                <a:gs pos="80000">
                  <a:srgbClr val="E78A2D">
                    <a:shade val="93000"/>
                    <a:satMod val="130000"/>
                  </a:srgbClr>
                </a:gs>
                <a:gs pos="100000">
                  <a:srgbClr val="E78A2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78A2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77" name="Cube 376"/>
            <p:cNvSpPr/>
            <p:nvPr/>
          </p:nvSpPr>
          <p:spPr>
            <a:xfrm>
              <a:off x="7513696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E78A2D">
                    <a:shade val="51000"/>
                    <a:satMod val="130000"/>
                  </a:srgbClr>
                </a:gs>
                <a:gs pos="80000">
                  <a:srgbClr val="E78A2D">
                    <a:shade val="93000"/>
                    <a:satMod val="130000"/>
                  </a:srgbClr>
                </a:gs>
                <a:gs pos="100000">
                  <a:srgbClr val="E78A2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78A2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78" name="Cube 377"/>
            <p:cNvSpPr/>
            <p:nvPr/>
          </p:nvSpPr>
          <p:spPr>
            <a:xfrm>
              <a:off x="7685442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79" name="Cube 378"/>
            <p:cNvSpPr/>
            <p:nvPr/>
          </p:nvSpPr>
          <p:spPr>
            <a:xfrm>
              <a:off x="7859335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0" name="Cube 379"/>
            <p:cNvSpPr/>
            <p:nvPr/>
          </p:nvSpPr>
          <p:spPr>
            <a:xfrm>
              <a:off x="8031081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1" name="Cube 380"/>
            <p:cNvSpPr/>
            <p:nvPr/>
          </p:nvSpPr>
          <p:spPr>
            <a:xfrm>
              <a:off x="8204973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2" name="Cube 381"/>
            <p:cNvSpPr/>
            <p:nvPr/>
          </p:nvSpPr>
          <p:spPr>
            <a:xfrm>
              <a:off x="8376718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3" name="Cube 382"/>
            <p:cNvSpPr/>
            <p:nvPr/>
          </p:nvSpPr>
          <p:spPr>
            <a:xfrm>
              <a:off x="8548464" y="1735951"/>
              <a:ext cx="165306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4" name="Cube 383"/>
            <p:cNvSpPr/>
            <p:nvPr/>
          </p:nvSpPr>
          <p:spPr>
            <a:xfrm>
              <a:off x="8722357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5" name="Cube 384"/>
            <p:cNvSpPr/>
            <p:nvPr/>
          </p:nvSpPr>
          <p:spPr>
            <a:xfrm>
              <a:off x="8894103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6" name="Cube 385"/>
            <p:cNvSpPr/>
            <p:nvPr/>
          </p:nvSpPr>
          <p:spPr>
            <a:xfrm>
              <a:off x="9067995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7" name="Cube 386"/>
            <p:cNvSpPr/>
            <p:nvPr/>
          </p:nvSpPr>
          <p:spPr>
            <a:xfrm>
              <a:off x="9239741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8" name="Cube 387"/>
            <p:cNvSpPr/>
            <p:nvPr/>
          </p:nvSpPr>
          <p:spPr>
            <a:xfrm>
              <a:off x="9411487" y="1735951"/>
              <a:ext cx="165306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89" name="Cube 388"/>
            <p:cNvSpPr/>
            <p:nvPr/>
          </p:nvSpPr>
          <p:spPr>
            <a:xfrm>
              <a:off x="9585380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90" name="Cube 389"/>
            <p:cNvSpPr/>
            <p:nvPr/>
          </p:nvSpPr>
          <p:spPr>
            <a:xfrm>
              <a:off x="9757126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91" name="Cube 390"/>
            <p:cNvSpPr/>
            <p:nvPr/>
          </p:nvSpPr>
          <p:spPr>
            <a:xfrm>
              <a:off x="9931018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92" name="Cube 391"/>
            <p:cNvSpPr/>
            <p:nvPr/>
          </p:nvSpPr>
          <p:spPr>
            <a:xfrm>
              <a:off x="10102764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93" name="Cube 392"/>
            <p:cNvSpPr/>
            <p:nvPr/>
          </p:nvSpPr>
          <p:spPr>
            <a:xfrm>
              <a:off x="10276657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94" name="Cube 393"/>
            <p:cNvSpPr/>
            <p:nvPr/>
          </p:nvSpPr>
          <p:spPr>
            <a:xfrm>
              <a:off x="10448403" y="1735951"/>
              <a:ext cx="163159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95" name="Cube 394"/>
            <p:cNvSpPr/>
            <p:nvPr/>
          </p:nvSpPr>
          <p:spPr>
            <a:xfrm>
              <a:off x="10620149" y="1735951"/>
              <a:ext cx="16530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96" name="Cube 395"/>
            <p:cNvSpPr/>
            <p:nvPr/>
          </p:nvSpPr>
          <p:spPr>
            <a:xfrm>
              <a:off x="10794040" y="1735951"/>
              <a:ext cx="163159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397" name="Group 396"/>
          <p:cNvGrpSpPr>
            <a:grpSpLocks/>
          </p:cNvGrpSpPr>
          <p:nvPr/>
        </p:nvGrpSpPr>
        <p:grpSpPr bwMode="auto">
          <a:xfrm>
            <a:off x="6240463" y="4267200"/>
            <a:ext cx="2801937" cy="136525"/>
            <a:chOff x="7168058" y="1735951"/>
            <a:chExt cx="3789141" cy="180020"/>
          </a:xfrm>
        </p:grpSpPr>
        <p:sp>
          <p:nvSpPr>
            <p:cNvPr id="398" name="Cube 397"/>
            <p:cNvSpPr/>
            <p:nvPr/>
          </p:nvSpPr>
          <p:spPr>
            <a:xfrm>
              <a:off x="7168058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E78A2D">
                    <a:shade val="51000"/>
                    <a:satMod val="130000"/>
                  </a:srgbClr>
                </a:gs>
                <a:gs pos="80000">
                  <a:srgbClr val="E78A2D">
                    <a:shade val="93000"/>
                    <a:satMod val="130000"/>
                  </a:srgbClr>
                </a:gs>
                <a:gs pos="100000">
                  <a:srgbClr val="E78A2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78A2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399" name="Cube 398"/>
            <p:cNvSpPr/>
            <p:nvPr/>
          </p:nvSpPr>
          <p:spPr>
            <a:xfrm>
              <a:off x="7339804" y="1735951"/>
              <a:ext cx="165305" cy="180020"/>
            </a:xfrm>
            <a:prstGeom prst="cube">
              <a:avLst/>
            </a:prstGeom>
            <a:gradFill rotWithShape="1">
              <a:gsLst>
                <a:gs pos="0">
                  <a:srgbClr val="E78A2D">
                    <a:shade val="51000"/>
                    <a:satMod val="130000"/>
                  </a:srgbClr>
                </a:gs>
                <a:gs pos="80000">
                  <a:srgbClr val="E78A2D">
                    <a:shade val="93000"/>
                    <a:satMod val="130000"/>
                  </a:srgbClr>
                </a:gs>
                <a:gs pos="100000">
                  <a:srgbClr val="E78A2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78A2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0" name="Cube 399"/>
            <p:cNvSpPr/>
            <p:nvPr/>
          </p:nvSpPr>
          <p:spPr>
            <a:xfrm>
              <a:off x="7513696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E78A2D">
                    <a:shade val="51000"/>
                    <a:satMod val="130000"/>
                  </a:srgbClr>
                </a:gs>
                <a:gs pos="80000">
                  <a:srgbClr val="E78A2D">
                    <a:shade val="93000"/>
                    <a:satMod val="130000"/>
                  </a:srgbClr>
                </a:gs>
                <a:gs pos="100000">
                  <a:srgbClr val="E78A2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78A2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1" name="Cube 400"/>
            <p:cNvSpPr/>
            <p:nvPr/>
          </p:nvSpPr>
          <p:spPr>
            <a:xfrm>
              <a:off x="7685442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2" name="Cube 401"/>
            <p:cNvSpPr/>
            <p:nvPr/>
          </p:nvSpPr>
          <p:spPr>
            <a:xfrm>
              <a:off x="7859335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3" name="Cube 402"/>
            <p:cNvSpPr/>
            <p:nvPr/>
          </p:nvSpPr>
          <p:spPr>
            <a:xfrm>
              <a:off x="8031081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4" name="Cube 403"/>
            <p:cNvSpPr/>
            <p:nvPr/>
          </p:nvSpPr>
          <p:spPr>
            <a:xfrm>
              <a:off x="8204973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5" name="Cube 404"/>
            <p:cNvSpPr/>
            <p:nvPr/>
          </p:nvSpPr>
          <p:spPr>
            <a:xfrm>
              <a:off x="8376718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6" name="Cube 405"/>
            <p:cNvSpPr/>
            <p:nvPr/>
          </p:nvSpPr>
          <p:spPr>
            <a:xfrm>
              <a:off x="8548464" y="1735951"/>
              <a:ext cx="165306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7" name="Cube 406"/>
            <p:cNvSpPr/>
            <p:nvPr/>
          </p:nvSpPr>
          <p:spPr>
            <a:xfrm>
              <a:off x="8722357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8" name="Cube 407"/>
            <p:cNvSpPr/>
            <p:nvPr/>
          </p:nvSpPr>
          <p:spPr>
            <a:xfrm>
              <a:off x="8894103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09" name="Cube 408"/>
            <p:cNvSpPr/>
            <p:nvPr/>
          </p:nvSpPr>
          <p:spPr>
            <a:xfrm>
              <a:off x="9067995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0" name="Cube 409"/>
            <p:cNvSpPr/>
            <p:nvPr/>
          </p:nvSpPr>
          <p:spPr>
            <a:xfrm>
              <a:off x="9239741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1" name="Cube 410"/>
            <p:cNvSpPr/>
            <p:nvPr/>
          </p:nvSpPr>
          <p:spPr>
            <a:xfrm>
              <a:off x="9411487" y="1735951"/>
              <a:ext cx="165306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2" name="Cube 411"/>
            <p:cNvSpPr/>
            <p:nvPr/>
          </p:nvSpPr>
          <p:spPr>
            <a:xfrm>
              <a:off x="9585380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3" name="Cube 412"/>
            <p:cNvSpPr/>
            <p:nvPr/>
          </p:nvSpPr>
          <p:spPr>
            <a:xfrm>
              <a:off x="9757126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4" name="Cube 413"/>
            <p:cNvSpPr/>
            <p:nvPr/>
          </p:nvSpPr>
          <p:spPr>
            <a:xfrm>
              <a:off x="9931018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5" name="Cube 414"/>
            <p:cNvSpPr/>
            <p:nvPr/>
          </p:nvSpPr>
          <p:spPr>
            <a:xfrm>
              <a:off x="10102764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6" name="Cube 415"/>
            <p:cNvSpPr/>
            <p:nvPr/>
          </p:nvSpPr>
          <p:spPr>
            <a:xfrm>
              <a:off x="10276657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7" name="Cube 416"/>
            <p:cNvSpPr/>
            <p:nvPr/>
          </p:nvSpPr>
          <p:spPr>
            <a:xfrm>
              <a:off x="10448403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E78A2D">
                    <a:shade val="51000"/>
                    <a:satMod val="130000"/>
                  </a:srgbClr>
                </a:gs>
                <a:gs pos="80000">
                  <a:srgbClr val="E78A2D">
                    <a:shade val="93000"/>
                    <a:satMod val="130000"/>
                  </a:srgbClr>
                </a:gs>
                <a:gs pos="100000">
                  <a:srgbClr val="E78A2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78A2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8" name="Cube 417"/>
            <p:cNvSpPr/>
            <p:nvPr/>
          </p:nvSpPr>
          <p:spPr>
            <a:xfrm>
              <a:off x="10620149" y="1735951"/>
              <a:ext cx="165305" cy="180020"/>
            </a:xfrm>
            <a:prstGeom prst="cube">
              <a:avLst/>
            </a:prstGeom>
            <a:gradFill rotWithShape="1">
              <a:gsLst>
                <a:gs pos="0">
                  <a:srgbClr val="E78A2D">
                    <a:shade val="51000"/>
                    <a:satMod val="130000"/>
                  </a:srgbClr>
                </a:gs>
                <a:gs pos="80000">
                  <a:srgbClr val="E78A2D">
                    <a:shade val="93000"/>
                    <a:satMod val="130000"/>
                  </a:srgbClr>
                </a:gs>
                <a:gs pos="100000">
                  <a:srgbClr val="E78A2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78A2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419" name="Cube 418"/>
            <p:cNvSpPr/>
            <p:nvPr/>
          </p:nvSpPr>
          <p:spPr>
            <a:xfrm>
              <a:off x="10794040" y="1735951"/>
              <a:ext cx="163159" cy="180020"/>
            </a:xfrm>
            <a:prstGeom prst="cube">
              <a:avLst/>
            </a:prstGeom>
            <a:gradFill rotWithShape="1">
              <a:gsLst>
                <a:gs pos="0">
                  <a:srgbClr val="E78A2D">
                    <a:shade val="51000"/>
                    <a:satMod val="130000"/>
                  </a:srgbClr>
                </a:gs>
                <a:gs pos="80000">
                  <a:srgbClr val="E78A2D">
                    <a:shade val="93000"/>
                    <a:satMod val="130000"/>
                  </a:srgbClr>
                </a:gs>
                <a:gs pos="100000">
                  <a:srgbClr val="E78A2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78A2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</a:p>
        </p:txBody>
      </p:sp>
      <p:sp>
        <p:nvSpPr>
          <p:cNvPr id="14344" name="Title 3"/>
          <p:cNvSpPr txBox="1">
            <a:spLocks/>
          </p:cNvSpPr>
          <p:nvPr/>
        </p:nvSpPr>
        <p:spPr bwMode="auto">
          <a:xfrm>
            <a:off x="457200" y="457200"/>
            <a:ext cx="8229600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sz="4400">
                <a:latin typeface="Calibri" pitchFamily="34" charset="0"/>
              </a:rPr>
              <a:t>Stencil Kernel</a:t>
            </a:r>
            <a:endParaRPr lang="en-US" sz="4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0229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76200" y="1600200"/>
            <a:ext cx="8369300" cy="47244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2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GB" sz="1500" i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500" i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Apply the stencil</a:t>
            </a:r>
          </a:p>
          <a:p>
            <a:pPr marL="0" indent="0">
              <a:buFontTx/>
              <a:buNone/>
              <a:defRPr/>
            </a:pPr>
            <a:r>
              <a:rPr lang="en-GB" sz="150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5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5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500" dirty="0">
                <a:latin typeface="Courier New" pitchFamily="49" charset="0"/>
                <a:cs typeface="Courier New" pitchFamily="49" charset="0"/>
              </a:rPr>
              <a:t>result = 0;</a:t>
            </a:r>
          </a:p>
          <a:p>
            <a:pPr marL="0" indent="0">
              <a:buFontTx/>
              <a:buNone/>
              <a:defRPr/>
            </a:pPr>
            <a:r>
              <a:rPr lang="en-GB" sz="150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500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GB" sz="15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5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500" dirty="0">
                <a:latin typeface="Courier New" pitchFamily="49" charset="0"/>
                <a:cs typeface="Courier New" pitchFamily="49" charset="0"/>
              </a:rPr>
              <a:t>offset = -RADIUS ; offset &lt;= RADIUS ; offset++)</a:t>
            </a:r>
          </a:p>
          <a:p>
            <a:pPr marL="0" indent="0">
              <a:buFontTx/>
              <a:buNone/>
              <a:defRPr/>
            </a:pPr>
            <a:r>
              <a:rPr lang="en-GB" sz="1500" dirty="0">
                <a:latin typeface="Courier New" pitchFamily="49" charset="0"/>
                <a:cs typeface="Courier New" pitchFamily="49" charset="0"/>
              </a:rPr>
              <a:t>    result += temp[</a:t>
            </a:r>
            <a:r>
              <a:rPr lang="en-GB" sz="150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500" dirty="0">
                <a:latin typeface="Courier New" pitchFamily="49" charset="0"/>
                <a:cs typeface="Courier New" pitchFamily="49" charset="0"/>
              </a:rPr>
              <a:t> + offset];</a:t>
            </a:r>
          </a:p>
          <a:p>
            <a:pPr marL="0" indent="0">
              <a:buFontTx/>
              <a:buNone/>
              <a:defRPr/>
            </a:pPr>
            <a:endParaRPr lang="en-GB" sz="15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GB" sz="1500" i="1" dirty="0">
                <a:latin typeface="Courier New" pitchFamily="49" charset="0"/>
                <a:cs typeface="Courier New" pitchFamily="49" charset="0"/>
              </a:rPr>
              <a:t>  // Store the result</a:t>
            </a:r>
          </a:p>
          <a:p>
            <a:pPr marL="0" indent="0">
              <a:buFontTx/>
              <a:buNone/>
              <a:defRPr/>
            </a:pPr>
            <a:r>
              <a:rPr lang="en-GB" sz="1500" dirty="0">
                <a:latin typeface="Courier New" pitchFamily="49" charset="0"/>
                <a:cs typeface="Courier New" pitchFamily="49" charset="0"/>
              </a:rPr>
              <a:t>  out[</a:t>
            </a:r>
            <a:r>
              <a:rPr lang="en-GB" sz="150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500" dirty="0">
                <a:latin typeface="Courier New" pitchFamily="49" charset="0"/>
                <a:cs typeface="Courier New" pitchFamily="49" charset="0"/>
              </a:rPr>
              <a:t>] = result;</a:t>
            </a:r>
          </a:p>
          <a:p>
            <a:pPr marL="0" indent="0">
              <a:buFontTx/>
              <a:buNone/>
              <a:defRPr/>
            </a:pPr>
            <a:r>
              <a:rPr lang="en-GB" sz="15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36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Stencil Kernel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38257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4472" y="6246153"/>
            <a:ext cx="13785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7"/>
              </a:lnSpc>
            </a:pPr>
            <a:r>
              <a:rPr sz="1270" spc="-5" dirty="0">
                <a:latin typeface="Times New Roman"/>
                <a:cs typeface="Times New Roman"/>
              </a:rPr>
              <a:t>CUDA</a:t>
            </a:r>
            <a:r>
              <a:rPr sz="1270" spc="-141" dirty="0">
                <a:latin typeface="Times New Roman"/>
                <a:cs typeface="Times New Roman"/>
              </a:rPr>
              <a:t> </a:t>
            </a:r>
            <a:r>
              <a:rPr sz="1270" dirty="0">
                <a:latin typeface="Times New Roman"/>
                <a:cs typeface="Times New Roman"/>
              </a:rPr>
              <a:t>Programming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8295" y="6217081"/>
            <a:ext cx="185414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spc="5" dirty="0">
                <a:latin typeface="Times New Roman"/>
                <a:cs typeface="Times New Roman"/>
              </a:rPr>
              <a:t>5</a:t>
            </a:r>
            <a:r>
              <a:rPr sz="1270" dirty="0">
                <a:latin typeface="Times New Roman"/>
                <a:cs typeface="Times New Roman"/>
              </a:rPr>
              <a:t>8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1770" y="135284"/>
            <a:ext cx="7766066" cy="136584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  <a:tabLst>
                <a:tab pos="4234566" algn="l"/>
              </a:tabLst>
            </a:pPr>
            <a:r>
              <a:rPr spc="-5" dirty="0"/>
              <a:t>Implementing</a:t>
            </a:r>
            <a:r>
              <a:rPr spc="5" dirty="0"/>
              <a:t> </a:t>
            </a:r>
            <a:r>
              <a:rPr spc="-5" dirty="0"/>
              <a:t>with	shared</a:t>
            </a:r>
            <a:r>
              <a:rPr spc="-54" dirty="0"/>
              <a:t> </a:t>
            </a:r>
            <a:r>
              <a:rPr spc="-5" dirty="0"/>
              <a:t>memory</a:t>
            </a:r>
          </a:p>
        </p:txBody>
      </p:sp>
      <p:sp>
        <p:nvSpPr>
          <p:cNvPr id="5" name="object 5"/>
          <p:cNvSpPr/>
          <p:nvPr/>
        </p:nvSpPr>
        <p:spPr>
          <a:xfrm>
            <a:off x="621309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8603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29982" y="2498446"/>
            <a:ext cx="806146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5" dirty="0">
                <a:latin typeface="Arial"/>
                <a:cs typeface="Arial"/>
              </a:rPr>
              <a:t>RADIUS</a:t>
            </a:r>
            <a:endParaRPr sz="1632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21884" y="1866197"/>
          <a:ext cx="7877210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35898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76624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83919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91213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9665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86960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280242" y="3524553"/>
          <a:ext cx="2902130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2694255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9908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67203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74497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1884" y="2280786"/>
            <a:ext cx="621884" cy="215356"/>
          </a:xfrm>
          <a:custGeom>
            <a:avLst/>
            <a:gdLst/>
            <a:ahLst/>
            <a:cxnLst/>
            <a:rect l="l" t="t" r="r" b="b"/>
            <a:pathLst>
              <a:path w="685800" h="237489">
                <a:moveTo>
                  <a:pt x="0" y="0"/>
                </a:moveTo>
                <a:lnTo>
                  <a:pt x="4822" y="43834"/>
                </a:lnTo>
                <a:lnTo>
                  <a:pt x="17621" y="82073"/>
                </a:lnTo>
                <a:lnTo>
                  <a:pt x="35897" y="109120"/>
                </a:lnTo>
                <a:lnTo>
                  <a:pt x="57150" y="119379"/>
                </a:lnTo>
                <a:lnTo>
                  <a:pt x="285750" y="119379"/>
                </a:lnTo>
                <a:lnTo>
                  <a:pt x="306466" y="129440"/>
                </a:lnTo>
                <a:lnTo>
                  <a:pt x="324802" y="156051"/>
                </a:lnTo>
                <a:lnTo>
                  <a:pt x="337899" y="193853"/>
                </a:lnTo>
                <a:lnTo>
                  <a:pt x="342900" y="237489"/>
                </a:lnTo>
                <a:lnTo>
                  <a:pt x="347722" y="193853"/>
                </a:lnTo>
                <a:lnTo>
                  <a:pt x="360521" y="156051"/>
                </a:lnTo>
                <a:lnTo>
                  <a:pt x="378797" y="129440"/>
                </a:lnTo>
                <a:lnTo>
                  <a:pt x="400050" y="119379"/>
                </a:lnTo>
                <a:lnTo>
                  <a:pt x="628650" y="119379"/>
                </a:lnTo>
                <a:lnTo>
                  <a:pt x="649366" y="109120"/>
                </a:lnTo>
                <a:lnTo>
                  <a:pt x="667702" y="82073"/>
                </a:lnTo>
                <a:lnTo>
                  <a:pt x="680799" y="43834"/>
                </a:lnTo>
                <a:lnTo>
                  <a:pt x="685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1884" y="24961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77199" y="2280786"/>
            <a:ext cx="621884" cy="215356"/>
          </a:xfrm>
          <a:custGeom>
            <a:avLst/>
            <a:gdLst/>
            <a:ahLst/>
            <a:cxnLst/>
            <a:rect l="l" t="t" r="r" b="b"/>
            <a:pathLst>
              <a:path w="685800" h="237489">
                <a:moveTo>
                  <a:pt x="0" y="0"/>
                </a:moveTo>
                <a:lnTo>
                  <a:pt x="4822" y="43834"/>
                </a:lnTo>
                <a:lnTo>
                  <a:pt x="17621" y="82073"/>
                </a:lnTo>
                <a:lnTo>
                  <a:pt x="35897" y="109120"/>
                </a:lnTo>
                <a:lnTo>
                  <a:pt x="57150" y="119379"/>
                </a:lnTo>
                <a:lnTo>
                  <a:pt x="285750" y="119379"/>
                </a:lnTo>
                <a:lnTo>
                  <a:pt x="306466" y="129440"/>
                </a:lnTo>
                <a:lnTo>
                  <a:pt x="324802" y="156051"/>
                </a:lnTo>
                <a:lnTo>
                  <a:pt x="337899" y="193853"/>
                </a:lnTo>
                <a:lnTo>
                  <a:pt x="342900" y="237489"/>
                </a:lnTo>
                <a:lnTo>
                  <a:pt x="347722" y="193853"/>
                </a:lnTo>
                <a:lnTo>
                  <a:pt x="360521" y="156051"/>
                </a:lnTo>
                <a:lnTo>
                  <a:pt x="378797" y="129440"/>
                </a:lnTo>
                <a:lnTo>
                  <a:pt x="400050" y="119379"/>
                </a:lnTo>
                <a:lnTo>
                  <a:pt x="628650" y="119379"/>
                </a:lnTo>
                <a:lnTo>
                  <a:pt x="649366" y="109120"/>
                </a:lnTo>
                <a:lnTo>
                  <a:pt x="667702" y="82073"/>
                </a:lnTo>
                <a:lnTo>
                  <a:pt x="680799" y="43834"/>
                </a:lnTo>
                <a:lnTo>
                  <a:pt x="685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77199" y="24961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02126" y="2197868"/>
            <a:ext cx="0" cy="165836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2126" y="2529539"/>
            <a:ext cx="0" cy="165836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02126" y="2861211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02126" y="3192883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60484" y="2197868"/>
            <a:ext cx="0" cy="165836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60484" y="2529539"/>
            <a:ext cx="0" cy="165836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60484" y="2861211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60484" y="3192883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3768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02126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02126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60484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60483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18841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18841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77199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521314" y="1428574"/>
            <a:ext cx="6009242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  <a:tabLst>
                <a:tab pos="1669295" algn="l"/>
                <a:tab pos="3327652" algn="l"/>
                <a:tab pos="4986008" algn="l"/>
              </a:tabLst>
            </a:pPr>
            <a:r>
              <a:rPr sz="1632" spc="-9" dirty="0">
                <a:latin typeface="Arial"/>
                <a:cs typeface="Arial"/>
              </a:rPr>
              <a:t>blockDim.x	blockDim.x	blockDim.x	blockDim.x</a:t>
            </a:r>
            <a:endParaRPr sz="1632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16914" y="4256996"/>
            <a:ext cx="1116512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5" dirty="0">
                <a:latin typeface="Arial"/>
                <a:cs typeface="Arial"/>
              </a:rPr>
              <a:t>T</a:t>
            </a:r>
            <a:r>
              <a:rPr sz="1632" spc="-14" dirty="0">
                <a:latin typeface="Arial"/>
                <a:cs typeface="Arial"/>
              </a:rPr>
              <a:t>h</a:t>
            </a:r>
            <a:r>
              <a:rPr sz="1632" dirty="0">
                <a:latin typeface="Arial"/>
                <a:cs typeface="Arial"/>
              </a:rPr>
              <a:t>re</a:t>
            </a:r>
            <a:r>
              <a:rPr sz="1632" spc="-14" dirty="0">
                <a:latin typeface="Arial"/>
                <a:cs typeface="Arial"/>
              </a:rPr>
              <a:t>a</a:t>
            </a:r>
            <a:r>
              <a:rPr sz="1632" spc="-5" dirty="0">
                <a:latin typeface="Arial"/>
                <a:cs typeface="Arial"/>
              </a:rPr>
              <a:t>dIdx.x</a:t>
            </a:r>
            <a:endParaRPr sz="1632">
              <a:latin typeface="Arial"/>
              <a:cs typeface="Arial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2902126" y="4146438"/>
          <a:ext cx="1658360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3623051" y="2532994"/>
            <a:ext cx="631673" cy="61307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46065" marR="4607" indent="-34549">
              <a:lnSpc>
                <a:spcPct val="126400"/>
              </a:lnSpc>
              <a:spcBef>
                <a:spcPts val="91"/>
              </a:spcBef>
            </a:pPr>
            <a:r>
              <a:rPr sz="1632" spc="-14" dirty="0">
                <a:latin typeface="Arial"/>
                <a:cs typeface="Arial"/>
              </a:rPr>
              <a:t>g</a:t>
            </a:r>
            <a:r>
              <a:rPr sz="1632" spc="-5" dirty="0">
                <a:latin typeface="Arial"/>
                <a:cs typeface="Arial"/>
              </a:rPr>
              <a:t>i</a:t>
            </a:r>
            <a:r>
              <a:rPr sz="1632" spc="-14" dirty="0">
                <a:latin typeface="Arial"/>
                <a:cs typeface="Arial"/>
              </a:rPr>
              <a:t>n</a:t>
            </a:r>
            <a:r>
              <a:rPr sz="1632" spc="-5" dirty="0">
                <a:latin typeface="Arial"/>
                <a:cs typeface="Arial"/>
              </a:rPr>
              <a:t>dex  </a:t>
            </a:r>
            <a:r>
              <a:rPr sz="1632" spc="-9" dirty="0">
                <a:latin typeface="Arial"/>
                <a:cs typeface="Arial"/>
              </a:rPr>
              <a:t>lindex</a:t>
            </a:r>
            <a:endParaRPr sz="1632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249" y="1957176"/>
            <a:ext cx="520540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b="1" spc="-5" dirty="0">
                <a:latin typeface="Courier New"/>
                <a:cs typeface="Courier New"/>
              </a:rPr>
              <a:t>in[]</a:t>
            </a:r>
            <a:endParaRPr sz="1632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43768" y="4716498"/>
            <a:ext cx="6426136" cy="1763085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0500" rIns="0" bIns="0" rtlCol="0">
            <a:spAutoFit/>
          </a:bodyPr>
          <a:lstStyle/>
          <a:p>
            <a:pPr marL="165836">
              <a:spcBef>
                <a:spcPts val="1106"/>
              </a:spcBef>
              <a:tabLst>
                <a:tab pos="344915" algn="l"/>
                <a:tab pos="1098085" algn="l"/>
              </a:tabLst>
            </a:pPr>
            <a:r>
              <a:rPr sz="1179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79" b="1" spc="-5" dirty="0">
                <a:latin typeface="Courier New"/>
                <a:cs typeface="Courier New"/>
              </a:rPr>
              <a:t>shared</a:t>
            </a:r>
            <a:r>
              <a:rPr sz="1179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179" b="1" spc="-5" dirty="0">
                <a:latin typeface="Courier New"/>
                <a:cs typeface="Courier New"/>
              </a:rPr>
              <a:t>int </a:t>
            </a:r>
            <a:r>
              <a:rPr sz="1179" spc="-5" dirty="0">
                <a:latin typeface="Courier New"/>
                <a:cs typeface="Courier New"/>
              </a:rPr>
              <a:t>temp[BLKDIM </a:t>
            </a:r>
            <a:r>
              <a:rPr sz="1179" dirty="0">
                <a:latin typeface="Courier New"/>
                <a:cs typeface="Courier New"/>
              </a:rPr>
              <a:t>+ 2 *</a:t>
            </a:r>
            <a:r>
              <a:rPr sz="1179" spc="-27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RADIUS];</a:t>
            </a:r>
            <a:endParaRPr sz="1179">
              <a:latin typeface="Courier New"/>
              <a:cs typeface="Courier New"/>
            </a:endParaRPr>
          </a:p>
          <a:p>
            <a:pPr marL="165836">
              <a:spcBef>
                <a:spcPts val="181"/>
              </a:spcBef>
            </a:pPr>
            <a:r>
              <a:rPr sz="1179" b="1" spc="-5" dirty="0">
                <a:latin typeface="Courier New"/>
                <a:cs typeface="Courier New"/>
              </a:rPr>
              <a:t>const int </a:t>
            </a:r>
            <a:r>
              <a:rPr sz="1179" spc="-5" dirty="0">
                <a:latin typeface="Courier New"/>
                <a:cs typeface="Courier New"/>
              </a:rPr>
              <a:t>gindex </a:t>
            </a:r>
            <a:r>
              <a:rPr sz="1179" dirty="0">
                <a:latin typeface="Courier New"/>
                <a:cs typeface="Courier New"/>
              </a:rPr>
              <a:t>= </a:t>
            </a:r>
            <a:r>
              <a:rPr sz="1179" spc="-5" dirty="0">
                <a:latin typeface="Courier New"/>
                <a:cs typeface="Courier New"/>
              </a:rPr>
              <a:t>threadIdx.x </a:t>
            </a:r>
            <a:r>
              <a:rPr sz="1179" dirty="0">
                <a:latin typeface="Courier New"/>
                <a:cs typeface="Courier New"/>
              </a:rPr>
              <a:t>+ </a:t>
            </a:r>
            <a:r>
              <a:rPr sz="1179" spc="-5" dirty="0">
                <a:latin typeface="Courier New"/>
                <a:cs typeface="Courier New"/>
              </a:rPr>
              <a:t>blockIdx.x </a:t>
            </a:r>
            <a:r>
              <a:rPr sz="1179" dirty="0">
                <a:latin typeface="Courier New"/>
                <a:cs typeface="Courier New"/>
              </a:rPr>
              <a:t>* </a:t>
            </a:r>
            <a:r>
              <a:rPr sz="1179" spc="-5" dirty="0">
                <a:latin typeface="Courier New"/>
                <a:cs typeface="Courier New"/>
              </a:rPr>
              <a:t>blockDim.x </a:t>
            </a:r>
            <a:r>
              <a:rPr sz="1179" dirty="0">
                <a:latin typeface="Courier New"/>
                <a:cs typeface="Courier New"/>
              </a:rPr>
              <a:t>+</a:t>
            </a:r>
            <a:r>
              <a:rPr sz="1179" spc="-59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RADIUS;</a:t>
            </a:r>
            <a:endParaRPr sz="1179">
              <a:latin typeface="Courier New"/>
              <a:cs typeface="Courier New"/>
            </a:endParaRPr>
          </a:p>
          <a:p>
            <a:pPr marL="165836">
              <a:spcBef>
                <a:spcPts val="190"/>
              </a:spcBef>
            </a:pPr>
            <a:r>
              <a:rPr sz="1179" b="1" spc="-5" dirty="0">
                <a:latin typeface="Courier New"/>
                <a:cs typeface="Courier New"/>
              </a:rPr>
              <a:t>const int </a:t>
            </a:r>
            <a:r>
              <a:rPr sz="1179" spc="-5" dirty="0">
                <a:latin typeface="Courier New"/>
                <a:cs typeface="Courier New"/>
              </a:rPr>
              <a:t>lindex </a:t>
            </a:r>
            <a:r>
              <a:rPr sz="1179" dirty="0">
                <a:latin typeface="Courier New"/>
                <a:cs typeface="Courier New"/>
              </a:rPr>
              <a:t>= </a:t>
            </a:r>
            <a:r>
              <a:rPr sz="1179" spc="-5" dirty="0">
                <a:latin typeface="Courier New"/>
                <a:cs typeface="Courier New"/>
              </a:rPr>
              <a:t>threadIdx.x </a:t>
            </a:r>
            <a:r>
              <a:rPr sz="1179" dirty="0">
                <a:latin typeface="Courier New"/>
                <a:cs typeface="Courier New"/>
              </a:rPr>
              <a:t>+</a:t>
            </a:r>
            <a:r>
              <a:rPr sz="1179" spc="-18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RADIUS;</a:t>
            </a:r>
            <a:endParaRPr sz="1179">
              <a:latin typeface="Courier New"/>
              <a:cs typeface="Courier New"/>
            </a:endParaRPr>
          </a:p>
          <a:p>
            <a:pPr marL="165836">
              <a:spcBef>
                <a:spcPts val="181"/>
              </a:spcBef>
            </a:pPr>
            <a:r>
              <a:rPr sz="1179" spc="-5" dirty="0">
                <a:latin typeface="Courier New"/>
                <a:cs typeface="Courier New"/>
              </a:rPr>
              <a:t>/* </a:t>
            </a:r>
            <a:r>
              <a:rPr sz="1179" dirty="0">
                <a:latin typeface="Courier New"/>
                <a:cs typeface="Courier New"/>
              </a:rPr>
              <a:t>…</a:t>
            </a:r>
            <a:r>
              <a:rPr sz="1179" spc="-9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*/</a:t>
            </a:r>
            <a:endParaRPr sz="1179">
              <a:latin typeface="Courier New"/>
              <a:cs typeface="Courier New"/>
            </a:endParaRPr>
          </a:p>
          <a:p>
            <a:pPr marL="165836">
              <a:spcBef>
                <a:spcPts val="181"/>
              </a:spcBef>
            </a:pPr>
            <a:r>
              <a:rPr sz="1179" spc="-5" dirty="0">
                <a:latin typeface="Courier New"/>
                <a:cs typeface="Courier New"/>
              </a:rPr>
              <a:t>temp[lindex] </a:t>
            </a:r>
            <a:r>
              <a:rPr sz="1179" dirty="0">
                <a:latin typeface="Courier New"/>
                <a:cs typeface="Courier New"/>
              </a:rPr>
              <a:t>=</a:t>
            </a:r>
            <a:r>
              <a:rPr sz="1179" spc="-9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in[gindex];</a:t>
            </a:r>
            <a:endParaRPr sz="1179">
              <a:latin typeface="Courier New"/>
              <a:cs typeface="Courier New"/>
            </a:endParaRPr>
          </a:p>
          <a:p>
            <a:pPr marL="165836">
              <a:spcBef>
                <a:spcPts val="190"/>
              </a:spcBef>
            </a:pPr>
            <a:r>
              <a:rPr sz="1179" b="1" spc="-5" dirty="0">
                <a:latin typeface="Courier New"/>
                <a:cs typeface="Courier New"/>
              </a:rPr>
              <a:t>if </a:t>
            </a:r>
            <a:r>
              <a:rPr sz="1179" spc="-5" dirty="0">
                <a:latin typeface="Courier New"/>
                <a:cs typeface="Courier New"/>
              </a:rPr>
              <a:t>(threadIdx.x </a:t>
            </a:r>
            <a:r>
              <a:rPr sz="1179" dirty="0">
                <a:latin typeface="Courier New"/>
                <a:cs typeface="Courier New"/>
              </a:rPr>
              <a:t>&lt; </a:t>
            </a:r>
            <a:r>
              <a:rPr sz="1179" spc="-5" dirty="0">
                <a:latin typeface="Courier New"/>
                <a:cs typeface="Courier New"/>
              </a:rPr>
              <a:t>RADIUS)</a:t>
            </a:r>
            <a:r>
              <a:rPr sz="1179" spc="-18" dirty="0">
                <a:latin typeface="Courier New"/>
                <a:cs typeface="Courier New"/>
              </a:rPr>
              <a:t> </a:t>
            </a:r>
            <a:r>
              <a:rPr sz="1179" dirty="0">
                <a:latin typeface="Courier New"/>
                <a:cs typeface="Courier New"/>
              </a:rPr>
              <a:t>{</a:t>
            </a:r>
            <a:endParaRPr sz="1179">
              <a:latin typeface="Courier New"/>
              <a:cs typeface="Courier New"/>
            </a:endParaRPr>
          </a:p>
          <a:p>
            <a:pPr marL="580425" marR="1167759">
              <a:lnSpc>
                <a:spcPct val="112799"/>
              </a:lnSpc>
            </a:pPr>
            <a:r>
              <a:rPr sz="1179" spc="-5" dirty="0">
                <a:latin typeface="Courier New"/>
                <a:cs typeface="Courier New"/>
              </a:rPr>
              <a:t>temp[lindex </a:t>
            </a:r>
            <a:r>
              <a:rPr sz="1179" dirty="0">
                <a:latin typeface="Courier New"/>
                <a:cs typeface="Courier New"/>
              </a:rPr>
              <a:t>- </a:t>
            </a:r>
            <a:r>
              <a:rPr sz="1179" spc="-5" dirty="0">
                <a:latin typeface="Courier New"/>
                <a:cs typeface="Courier New"/>
              </a:rPr>
              <a:t>RADIUS] </a:t>
            </a:r>
            <a:r>
              <a:rPr sz="1179" dirty="0">
                <a:latin typeface="Courier New"/>
                <a:cs typeface="Courier New"/>
              </a:rPr>
              <a:t>= </a:t>
            </a:r>
            <a:r>
              <a:rPr sz="1179" spc="-5" dirty="0">
                <a:latin typeface="Courier New"/>
                <a:cs typeface="Courier New"/>
              </a:rPr>
              <a:t>in[gindex </a:t>
            </a:r>
            <a:r>
              <a:rPr sz="1179" dirty="0">
                <a:latin typeface="Courier New"/>
                <a:cs typeface="Courier New"/>
              </a:rPr>
              <a:t>- </a:t>
            </a:r>
            <a:r>
              <a:rPr sz="1179" spc="-5" dirty="0">
                <a:latin typeface="Courier New"/>
                <a:cs typeface="Courier New"/>
              </a:rPr>
              <a:t>RADIUS];  temp[lindex </a:t>
            </a:r>
            <a:r>
              <a:rPr sz="1179" dirty="0">
                <a:latin typeface="Courier New"/>
                <a:cs typeface="Courier New"/>
              </a:rPr>
              <a:t>+ </a:t>
            </a:r>
            <a:r>
              <a:rPr sz="1179" spc="-5" dirty="0">
                <a:latin typeface="Courier New"/>
                <a:cs typeface="Courier New"/>
              </a:rPr>
              <a:t>BLOCK_SIZE] </a:t>
            </a:r>
            <a:r>
              <a:rPr sz="1179" dirty="0">
                <a:latin typeface="Courier New"/>
                <a:cs typeface="Courier New"/>
              </a:rPr>
              <a:t>= </a:t>
            </a:r>
            <a:r>
              <a:rPr sz="1179" spc="-5" dirty="0">
                <a:latin typeface="Courier New"/>
                <a:cs typeface="Courier New"/>
              </a:rPr>
              <a:t>in[gindex </a:t>
            </a:r>
            <a:r>
              <a:rPr sz="1179" dirty="0">
                <a:latin typeface="Courier New"/>
                <a:cs typeface="Courier New"/>
              </a:rPr>
              <a:t>+</a:t>
            </a:r>
            <a:r>
              <a:rPr sz="1179" spc="-91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BLOCK_SIZE];</a:t>
            </a:r>
            <a:endParaRPr sz="1179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13068" y="2421285"/>
            <a:ext cx="310942" cy="324762"/>
          </a:xfrm>
          <a:custGeom>
            <a:avLst/>
            <a:gdLst/>
            <a:ahLst/>
            <a:cxnLst/>
            <a:rect l="l" t="t" r="r" b="b"/>
            <a:pathLst>
              <a:path w="342900" h="358139">
                <a:moveTo>
                  <a:pt x="342900" y="358139"/>
                </a:moveTo>
                <a:lnTo>
                  <a:pt x="0" y="35813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63548" y="2280786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1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13068" y="3059293"/>
            <a:ext cx="310942" cy="324762"/>
          </a:xfrm>
          <a:custGeom>
            <a:avLst/>
            <a:gdLst/>
            <a:ahLst/>
            <a:cxnLst/>
            <a:rect l="l" t="t" r="r" b="b"/>
            <a:pathLst>
              <a:path w="342900" h="358139">
                <a:moveTo>
                  <a:pt x="342900" y="0"/>
                </a:moveTo>
                <a:lnTo>
                  <a:pt x="0" y="0"/>
                </a:lnTo>
                <a:lnTo>
                  <a:pt x="0" y="3581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63548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84839" y="2498446"/>
            <a:ext cx="804994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9" dirty="0">
                <a:latin typeface="Arial"/>
                <a:cs typeface="Arial"/>
              </a:rPr>
              <a:t>R</a:t>
            </a:r>
            <a:r>
              <a:rPr sz="1632" spc="5" dirty="0">
                <a:latin typeface="Arial"/>
                <a:cs typeface="Arial"/>
              </a:rPr>
              <a:t>A</a:t>
            </a:r>
            <a:r>
              <a:rPr sz="1632" spc="-9" dirty="0">
                <a:latin typeface="Arial"/>
                <a:cs typeface="Arial"/>
              </a:rPr>
              <a:t>D</a:t>
            </a:r>
            <a:r>
              <a:rPr sz="1632" spc="5" dirty="0">
                <a:latin typeface="Arial"/>
                <a:cs typeface="Arial"/>
              </a:rPr>
              <a:t>I</a:t>
            </a:r>
            <a:r>
              <a:rPr sz="1632" spc="-9" dirty="0">
                <a:latin typeface="Arial"/>
                <a:cs typeface="Arial"/>
              </a:rPr>
              <a:t>U</a:t>
            </a:r>
            <a:r>
              <a:rPr sz="1632" dirty="0">
                <a:latin typeface="Arial"/>
                <a:cs typeface="Arial"/>
              </a:rPr>
              <a:t>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98088" y="6494365"/>
            <a:ext cx="113436" cy="170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06"/>
              </a:lnSpc>
            </a:pPr>
            <a:r>
              <a:rPr sz="1179" dirty="0">
                <a:latin typeface="Courier New"/>
                <a:cs typeface="Courier New"/>
              </a:rPr>
              <a:t>}</a:t>
            </a:r>
            <a:endParaRPr sz="1179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2979" y="1594411"/>
            <a:ext cx="138772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dirty="0">
                <a:latin typeface="Arial"/>
                <a:cs typeface="Arial"/>
              </a:rPr>
              <a:t>0</a:t>
            </a:r>
            <a:endParaRPr sz="1632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40698" y="3138756"/>
            <a:ext cx="1009410" cy="744487"/>
          </a:xfrm>
          <a:prstGeom prst="rect">
            <a:avLst/>
          </a:prstGeom>
        </p:spPr>
        <p:txBody>
          <a:bodyPr vert="horz" wrap="square" lIns="0" tIns="125528" rIns="0" bIns="0" rtlCol="0">
            <a:spAutoFit/>
          </a:bodyPr>
          <a:lstStyle/>
          <a:p>
            <a:pPr marR="4607" algn="r">
              <a:spcBef>
                <a:spcPts val="988"/>
              </a:spcBef>
            </a:pPr>
            <a:r>
              <a:rPr sz="1632" dirty="0">
                <a:latin typeface="Arial"/>
                <a:cs typeface="Arial"/>
              </a:rPr>
              <a:t>0</a:t>
            </a:r>
            <a:endParaRPr sz="1632">
              <a:latin typeface="Arial"/>
              <a:cs typeface="Arial"/>
            </a:endParaRPr>
          </a:p>
          <a:p>
            <a:pPr marL="11516">
              <a:spcBef>
                <a:spcPts val="898"/>
              </a:spcBef>
            </a:pPr>
            <a:r>
              <a:rPr sz="1632" b="1" spc="-5" dirty="0">
                <a:latin typeface="Courier New"/>
                <a:cs typeface="Courier New"/>
              </a:rPr>
              <a:t>temp[]</a:t>
            </a:r>
            <a:endParaRPr sz="1632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770" y="135284"/>
            <a:ext cx="7766066" cy="136584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  <a:tabLst>
                <a:tab pos="4234566" algn="l"/>
              </a:tabLst>
            </a:pPr>
            <a:r>
              <a:rPr spc="-5" dirty="0"/>
              <a:t>Implementing</a:t>
            </a:r>
            <a:r>
              <a:rPr spc="5" dirty="0"/>
              <a:t> </a:t>
            </a:r>
            <a:r>
              <a:rPr spc="-5" dirty="0"/>
              <a:t>with	shared</a:t>
            </a:r>
            <a:r>
              <a:rPr spc="-54" dirty="0"/>
              <a:t> </a:t>
            </a:r>
            <a:r>
              <a:rPr spc="-5" dirty="0"/>
              <a:t>memory</a:t>
            </a:r>
          </a:p>
        </p:txBody>
      </p:sp>
      <p:sp>
        <p:nvSpPr>
          <p:cNvPr id="3" name="object 3"/>
          <p:cNvSpPr/>
          <p:nvPr/>
        </p:nvSpPr>
        <p:spPr>
          <a:xfrm>
            <a:off x="621309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8603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80242" y="3524553"/>
          <a:ext cx="2902130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616914" y="4256996"/>
            <a:ext cx="1116512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5" dirty="0">
                <a:latin typeface="Arial"/>
                <a:cs typeface="Arial"/>
              </a:rPr>
              <a:t>T</a:t>
            </a:r>
            <a:r>
              <a:rPr sz="1632" spc="-14" dirty="0">
                <a:latin typeface="Arial"/>
                <a:cs typeface="Arial"/>
              </a:rPr>
              <a:t>h</a:t>
            </a:r>
            <a:r>
              <a:rPr sz="1632" dirty="0">
                <a:latin typeface="Arial"/>
                <a:cs typeface="Arial"/>
              </a:rPr>
              <a:t>re</a:t>
            </a:r>
            <a:r>
              <a:rPr sz="1632" spc="-14" dirty="0">
                <a:latin typeface="Arial"/>
                <a:cs typeface="Arial"/>
              </a:rPr>
              <a:t>a</a:t>
            </a:r>
            <a:r>
              <a:rPr sz="1632" spc="-5" dirty="0">
                <a:latin typeface="Arial"/>
                <a:cs typeface="Arial"/>
              </a:rPr>
              <a:t>dIdx.x</a:t>
            </a:r>
            <a:endParaRPr sz="1632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02126" y="4146438"/>
          <a:ext cx="1658360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0250" y="1428574"/>
            <a:ext cx="7460305" cy="80697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462578">
              <a:spcBef>
                <a:spcPts val="91"/>
              </a:spcBef>
              <a:tabLst>
                <a:tab pos="3120358" algn="l"/>
                <a:tab pos="4778714" algn="l"/>
                <a:tab pos="6437069" algn="l"/>
              </a:tabLst>
            </a:pPr>
            <a:r>
              <a:rPr sz="1632" spc="-9" dirty="0">
                <a:latin typeface="Arial"/>
                <a:cs typeface="Arial"/>
              </a:rPr>
              <a:t>blockDim.x	blockDim.x	blockDim.x	blockDim.x</a:t>
            </a:r>
            <a:endParaRPr sz="1632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1904">
              <a:latin typeface="Times New Roman"/>
              <a:cs typeface="Times New Roman"/>
            </a:endParaRPr>
          </a:p>
          <a:p>
            <a:pPr marL="11516"/>
            <a:r>
              <a:rPr sz="1632" b="1" spc="-5" dirty="0">
                <a:latin typeface="Courier New"/>
                <a:cs typeface="Courier New"/>
              </a:rPr>
              <a:t>in[]</a:t>
            </a:r>
            <a:endParaRPr sz="1632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0697" y="3615534"/>
            <a:ext cx="769294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b="1" spc="-5" dirty="0">
                <a:latin typeface="Courier New"/>
                <a:cs typeface="Courier New"/>
              </a:rPr>
              <a:t>temp[]</a:t>
            </a:r>
            <a:endParaRPr sz="1632">
              <a:latin typeface="Courier New"/>
              <a:cs typeface="Courier New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21884" y="1866196"/>
          <a:ext cx="7877202" cy="1517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269">
                <a:tc grid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035898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76624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83919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91213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79665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6960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94255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59908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67203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74497" y="3523978"/>
            <a:ext cx="208446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2126" y="2529539"/>
            <a:ext cx="0" cy="165836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02126" y="2861211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02126" y="3192883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60484" y="2529539"/>
            <a:ext cx="0" cy="165836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60484" y="2861211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60484" y="3192883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3768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2126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02126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60484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60483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18841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8841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77199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3768" y="4731470"/>
            <a:ext cx="6426136" cy="2124771"/>
          </a:xfrm>
          <a:custGeom>
            <a:avLst/>
            <a:gdLst/>
            <a:ahLst/>
            <a:cxnLst/>
            <a:rect l="l" t="t" r="r" b="b"/>
            <a:pathLst>
              <a:path w="7086600" h="2343150">
                <a:moveTo>
                  <a:pt x="7086600" y="0"/>
                </a:moveTo>
                <a:lnTo>
                  <a:pt x="0" y="0"/>
                </a:lnTo>
                <a:lnTo>
                  <a:pt x="0" y="2343149"/>
                </a:lnTo>
                <a:lnTo>
                  <a:pt x="7086600" y="2343149"/>
                </a:lnTo>
                <a:lnTo>
                  <a:pt x="70866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3768" y="4731470"/>
            <a:ext cx="6426136" cy="2124771"/>
          </a:xfrm>
          <a:custGeom>
            <a:avLst/>
            <a:gdLst/>
            <a:ahLst/>
            <a:cxnLst/>
            <a:rect l="l" t="t" r="r" b="b"/>
            <a:pathLst>
              <a:path w="7086600" h="2343150">
                <a:moveTo>
                  <a:pt x="3543300" y="2343149"/>
                </a:moveTo>
                <a:lnTo>
                  <a:pt x="0" y="2343149"/>
                </a:lnTo>
                <a:lnTo>
                  <a:pt x="0" y="0"/>
                </a:lnTo>
                <a:lnTo>
                  <a:pt x="7086600" y="0"/>
                </a:lnTo>
                <a:lnTo>
                  <a:pt x="7086600" y="2343149"/>
                </a:lnTo>
                <a:lnTo>
                  <a:pt x="3543300" y="2343149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56253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63548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70842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8137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85432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92727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00021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7316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884472" y="6246153"/>
            <a:ext cx="13785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7"/>
              </a:lnSpc>
            </a:pPr>
            <a:r>
              <a:rPr sz="1270" spc="-5" dirty="0">
                <a:latin typeface="Times New Roman"/>
                <a:cs typeface="Times New Roman"/>
              </a:rPr>
              <a:t>CUDA</a:t>
            </a:r>
            <a:r>
              <a:rPr sz="1270" spc="-141" dirty="0">
                <a:latin typeface="Times New Roman"/>
                <a:cs typeface="Times New Roman"/>
              </a:rPr>
              <a:t> </a:t>
            </a:r>
            <a:r>
              <a:rPr sz="1270" dirty="0">
                <a:latin typeface="Times New Roman"/>
                <a:cs typeface="Times New Roman"/>
              </a:rPr>
              <a:t>Programming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98088" y="4876756"/>
            <a:ext cx="2717864" cy="1205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78"/>
              </a:lnSpc>
              <a:tabLst>
                <a:tab pos="190596" algn="l"/>
                <a:tab pos="943766" algn="l"/>
              </a:tabLst>
            </a:pPr>
            <a:r>
              <a:rPr sz="1179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79" b="1" spc="-5" dirty="0">
                <a:latin typeface="Courier New"/>
                <a:cs typeface="Courier New"/>
              </a:rPr>
              <a:t>shared</a:t>
            </a:r>
            <a:r>
              <a:rPr sz="1179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179" b="1" spc="-5" dirty="0">
                <a:latin typeface="Courier New"/>
                <a:cs typeface="Courier New"/>
              </a:rPr>
              <a:t>int </a:t>
            </a:r>
            <a:r>
              <a:rPr sz="1179" spc="-5" dirty="0">
                <a:latin typeface="Courier New"/>
                <a:cs typeface="Courier New"/>
              </a:rPr>
              <a:t>temp[BLKDIM </a:t>
            </a:r>
            <a:r>
              <a:rPr sz="1179" dirty="0">
                <a:latin typeface="Courier New"/>
                <a:cs typeface="Courier New"/>
              </a:rPr>
              <a:t>+</a:t>
            </a:r>
            <a:r>
              <a:rPr sz="1179" spc="-86" dirty="0">
                <a:latin typeface="Courier New"/>
                <a:cs typeface="Courier New"/>
              </a:rPr>
              <a:t> </a:t>
            </a:r>
            <a:r>
              <a:rPr sz="1179" dirty="0">
                <a:latin typeface="Courier New"/>
                <a:cs typeface="Courier New"/>
              </a:rPr>
              <a:t>2</a:t>
            </a:r>
          </a:p>
          <a:p>
            <a:pPr marL="11516">
              <a:spcBef>
                <a:spcPts val="181"/>
              </a:spcBef>
            </a:pPr>
            <a:r>
              <a:rPr sz="1179" b="1" spc="-5" dirty="0">
                <a:latin typeface="Courier New"/>
                <a:cs typeface="Courier New"/>
              </a:rPr>
              <a:t>const int </a:t>
            </a:r>
            <a:r>
              <a:rPr sz="1179" spc="-5" dirty="0">
                <a:latin typeface="Courier New"/>
                <a:cs typeface="Courier New"/>
              </a:rPr>
              <a:t>gindex </a:t>
            </a:r>
            <a:r>
              <a:rPr sz="1179" dirty="0">
                <a:latin typeface="Courier New"/>
                <a:cs typeface="Courier New"/>
              </a:rPr>
              <a:t>=</a:t>
            </a:r>
            <a:r>
              <a:rPr sz="1179" spc="-77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threadIdx.x</a:t>
            </a:r>
            <a:endParaRPr sz="1179" dirty="0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b="1" spc="-5" dirty="0">
                <a:latin typeface="Courier New"/>
                <a:cs typeface="Courier New"/>
              </a:rPr>
              <a:t>const int </a:t>
            </a:r>
            <a:r>
              <a:rPr sz="1179" spc="-5" dirty="0">
                <a:latin typeface="Courier New"/>
                <a:cs typeface="Courier New"/>
              </a:rPr>
              <a:t>lindex </a:t>
            </a:r>
            <a:r>
              <a:rPr sz="1179" dirty="0">
                <a:latin typeface="Courier New"/>
                <a:cs typeface="Courier New"/>
              </a:rPr>
              <a:t>=</a:t>
            </a:r>
            <a:r>
              <a:rPr sz="1179" spc="-77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threadIdx.x</a:t>
            </a:r>
            <a:endParaRPr sz="1179" dirty="0">
              <a:latin typeface="Courier New"/>
              <a:cs typeface="Courier New"/>
            </a:endParaRPr>
          </a:p>
          <a:p>
            <a:pPr marL="11516">
              <a:spcBef>
                <a:spcPts val="190"/>
              </a:spcBef>
            </a:pPr>
            <a:r>
              <a:rPr sz="1179" spc="-5" dirty="0">
                <a:latin typeface="Courier New"/>
                <a:cs typeface="Courier New"/>
              </a:rPr>
              <a:t>/* </a:t>
            </a:r>
            <a:r>
              <a:rPr sz="1179" dirty="0">
                <a:latin typeface="Courier New"/>
                <a:cs typeface="Courier New"/>
              </a:rPr>
              <a:t>…</a:t>
            </a:r>
            <a:r>
              <a:rPr sz="1179" spc="-14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*/</a:t>
            </a:r>
            <a:endParaRPr sz="1179" dirty="0">
              <a:latin typeface="Courier New"/>
              <a:cs typeface="Courier New"/>
            </a:endParaRPr>
          </a:p>
          <a:p>
            <a:pPr marL="11516" marR="274089">
              <a:lnSpc>
                <a:spcPct val="112799"/>
              </a:lnSpc>
            </a:pPr>
            <a:r>
              <a:rPr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temp[lindex] </a:t>
            </a:r>
            <a:r>
              <a:rPr sz="1179" b="1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in[gindex];  </a:t>
            </a:r>
            <a:r>
              <a:rPr sz="1179" b="1" spc="-5" dirty="0">
                <a:latin typeface="Courier New"/>
                <a:cs typeface="Courier New"/>
              </a:rPr>
              <a:t>if </a:t>
            </a:r>
            <a:r>
              <a:rPr sz="1179" spc="-5" dirty="0">
                <a:latin typeface="Courier New"/>
                <a:cs typeface="Courier New"/>
              </a:rPr>
              <a:t>(threadIdx.x </a:t>
            </a:r>
            <a:r>
              <a:rPr sz="1179" dirty="0">
                <a:latin typeface="Courier New"/>
                <a:cs typeface="Courier New"/>
              </a:rPr>
              <a:t>&lt; </a:t>
            </a:r>
            <a:r>
              <a:rPr sz="1179" spc="-5" dirty="0">
                <a:latin typeface="Courier New"/>
                <a:cs typeface="Courier New"/>
              </a:rPr>
              <a:t>RADIUS)</a:t>
            </a:r>
            <a:r>
              <a:rPr sz="1179" spc="-86" dirty="0">
                <a:latin typeface="Courier New"/>
                <a:cs typeface="Courier New"/>
              </a:rPr>
              <a:t> </a:t>
            </a:r>
            <a:r>
              <a:rPr sz="1179" dirty="0">
                <a:latin typeface="Courier New"/>
                <a:cs typeface="Courier New"/>
              </a:rPr>
              <a:t>{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182483" y="4885526"/>
            <a:ext cx="113436" cy="580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06"/>
              </a:lnSpc>
            </a:pPr>
            <a:r>
              <a:rPr sz="1179" dirty="0">
                <a:latin typeface="Courier New"/>
                <a:cs typeface="Courier New"/>
              </a:rPr>
              <a:t>*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dirty="0">
                <a:latin typeface="Courier New"/>
                <a:cs typeface="Courier New"/>
              </a:rPr>
              <a:t>+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dirty="0">
                <a:latin typeface="Courier New"/>
                <a:cs typeface="Courier New"/>
              </a:rPr>
              <a:t>+</a:t>
            </a:r>
            <a:endParaRPr sz="1179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62124" y="4885527"/>
            <a:ext cx="2987346" cy="570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06"/>
              </a:lnSpc>
            </a:pPr>
            <a:r>
              <a:rPr sz="1179" spc="-5" dirty="0">
                <a:latin typeface="Courier New"/>
                <a:cs typeface="Courier New"/>
              </a:rPr>
              <a:t>RADIUS];</a:t>
            </a:r>
            <a:endParaRPr sz="1179">
              <a:latin typeface="Courier New"/>
              <a:cs typeface="Courier New"/>
            </a:endParaRPr>
          </a:p>
          <a:p>
            <a:pPr marL="11516" marR="4607">
              <a:lnSpc>
                <a:spcPct val="112799"/>
              </a:lnSpc>
            </a:pPr>
            <a:r>
              <a:rPr sz="1179" spc="-5" dirty="0">
                <a:latin typeface="Courier New"/>
                <a:cs typeface="Courier New"/>
              </a:rPr>
              <a:t>blockIdx.x </a:t>
            </a:r>
            <a:r>
              <a:rPr sz="1179" dirty="0">
                <a:latin typeface="Courier New"/>
                <a:cs typeface="Courier New"/>
              </a:rPr>
              <a:t>* </a:t>
            </a:r>
            <a:r>
              <a:rPr sz="1179" spc="-5" dirty="0">
                <a:latin typeface="Courier New"/>
                <a:cs typeface="Courier New"/>
              </a:rPr>
              <a:t>blockDim.x </a:t>
            </a:r>
            <a:r>
              <a:rPr sz="1179" dirty="0">
                <a:latin typeface="Courier New"/>
                <a:cs typeface="Courier New"/>
              </a:rPr>
              <a:t>+ </a:t>
            </a:r>
            <a:r>
              <a:rPr sz="1179" spc="-5" dirty="0">
                <a:latin typeface="Courier New"/>
                <a:cs typeface="Courier New"/>
              </a:rPr>
              <a:t>RADIUS;  RADIUS;</a:t>
            </a:r>
            <a:endParaRPr sz="1179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12676" y="6103959"/>
            <a:ext cx="3975452" cy="373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06"/>
              </a:lnSpc>
            </a:pPr>
            <a:r>
              <a:rPr sz="1179" spc="-5" dirty="0">
                <a:latin typeface="Courier New"/>
                <a:cs typeface="Courier New"/>
              </a:rPr>
              <a:t>temp[lindex </a:t>
            </a:r>
            <a:r>
              <a:rPr sz="1179" dirty="0">
                <a:latin typeface="Courier New"/>
                <a:cs typeface="Courier New"/>
              </a:rPr>
              <a:t>- </a:t>
            </a:r>
            <a:r>
              <a:rPr sz="1179" spc="-5" dirty="0">
                <a:latin typeface="Courier New"/>
                <a:cs typeface="Courier New"/>
              </a:rPr>
              <a:t>RADIUS] </a:t>
            </a:r>
            <a:r>
              <a:rPr sz="1179" dirty="0">
                <a:latin typeface="Courier New"/>
                <a:cs typeface="Courier New"/>
              </a:rPr>
              <a:t>= </a:t>
            </a:r>
            <a:r>
              <a:rPr sz="1179" spc="-5" dirty="0">
                <a:latin typeface="Courier New"/>
                <a:cs typeface="Courier New"/>
              </a:rPr>
              <a:t>in[gindex </a:t>
            </a:r>
            <a:r>
              <a:rPr sz="1179" dirty="0">
                <a:latin typeface="Courier New"/>
                <a:cs typeface="Courier New"/>
              </a:rPr>
              <a:t>-</a:t>
            </a:r>
            <a:r>
              <a:rPr sz="1179" spc="-91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RADIUS];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spc="-5" dirty="0">
                <a:latin typeface="Courier New"/>
                <a:cs typeface="Courier New"/>
              </a:rPr>
              <a:t>temp[lindex </a:t>
            </a:r>
            <a:r>
              <a:rPr sz="1179" dirty="0">
                <a:latin typeface="Courier New"/>
                <a:cs typeface="Courier New"/>
              </a:rPr>
              <a:t>+ </a:t>
            </a:r>
            <a:r>
              <a:rPr sz="1179" spc="-5" dirty="0">
                <a:latin typeface="Courier New"/>
                <a:cs typeface="Courier New"/>
              </a:rPr>
              <a:t>BLKDIM] </a:t>
            </a:r>
            <a:r>
              <a:rPr sz="1179" dirty="0">
                <a:latin typeface="Courier New"/>
                <a:cs typeface="Courier New"/>
              </a:rPr>
              <a:t>= </a:t>
            </a:r>
            <a:r>
              <a:rPr sz="1179" spc="-5" dirty="0">
                <a:latin typeface="Courier New"/>
                <a:cs typeface="Courier New"/>
              </a:rPr>
              <a:t>in[gindex </a:t>
            </a:r>
            <a:r>
              <a:rPr sz="1179" dirty="0">
                <a:latin typeface="Courier New"/>
                <a:cs typeface="Courier New"/>
              </a:rPr>
              <a:t>+</a:t>
            </a:r>
            <a:r>
              <a:rPr sz="1179" spc="-91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BLKDIM];</a:t>
            </a:r>
            <a:endParaRPr sz="1179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xfrm>
            <a:off x="9290050" y="6875419"/>
            <a:ext cx="309879" cy="222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010">
              <a:lnSpc>
                <a:spcPts val="1478"/>
              </a:lnSpc>
            </a:pPr>
            <a:fld id="{81D60167-4931-47E6-BA6A-407CBD079E47}" type="slidenum">
              <a:rPr lang="en-US" altLang="zh-CN" smtClean="0"/>
              <a:pPr marL="195580">
                <a:lnSpc>
                  <a:spcPts val="1630"/>
                </a:lnSpc>
              </a:pPr>
              <a:t>68</a:t>
            </a:fld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1398088" y="6509335"/>
            <a:ext cx="113436" cy="170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06"/>
              </a:lnSpc>
            </a:pPr>
            <a:r>
              <a:rPr sz="1179" dirty="0">
                <a:latin typeface="Courier New"/>
                <a:cs typeface="Courier New"/>
              </a:rPr>
              <a:t>}</a:t>
            </a:r>
            <a:endParaRPr sz="1179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770" y="135284"/>
            <a:ext cx="7766066" cy="136584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  <a:tabLst>
                <a:tab pos="4234566" algn="l"/>
              </a:tabLst>
            </a:pPr>
            <a:r>
              <a:rPr spc="-5" dirty="0"/>
              <a:t>Implementing</a:t>
            </a:r>
            <a:r>
              <a:rPr spc="5" dirty="0"/>
              <a:t> </a:t>
            </a:r>
            <a:r>
              <a:rPr spc="-5" dirty="0"/>
              <a:t>with	shared</a:t>
            </a:r>
            <a:r>
              <a:rPr spc="-54" dirty="0"/>
              <a:t> </a:t>
            </a:r>
            <a:r>
              <a:rPr spc="-5" dirty="0"/>
              <a:t>memory</a:t>
            </a:r>
          </a:p>
        </p:txBody>
      </p:sp>
      <p:sp>
        <p:nvSpPr>
          <p:cNvPr id="3" name="object 3"/>
          <p:cNvSpPr/>
          <p:nvPr/>
        </p:nvSpPr>
        <p:spPr>
          <a:xfrm>
            <a:off x="621309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8603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80242" y="3524553"/>
          <a:ext cx="2902130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569C1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569C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616914" y="4256996"/>
            <a:ext cx="1116512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5" dirty="0">
                <a:latin typeface="Arial"/>
                <a:cs typeface="Arial"/>
              </a:rPr>
              <a:t>T</a:t>
            </a:r>
            <a:r>
              <a:rPr sz="1632" spc="-14" dirty="0">
                <a:latin typeface="Arial"/>
                <a:cs typeface="Arial"/>
              </a:rPr>
              <a:t>h</a:t>
            </a:r>
            <a:r>
              <a:rPr sz="1632" dirty="0">
                <a:latin typeface="Arial"/>
                <a:cs typeface="Arial"/>
              </a:rPr>
              <a:t>re</a:t>
            </a:r>
            <a:r>
              <a:rPr sz="1632" spc="-14" dirty="0">
                <a:latin typeface="Arial"/>
                <a:cs typeface="Arial"/>
              </a:rPr>
              <a:t>a</a:t>
            </a:r>
            <a:r>
              <a:rPr sz="1632" spc="-5" dirty="0">
                <a:latin typeface="Arial"/>
                <a:cs typeface="Arial"/>
              </a:rPr>
              <a:t>dIdx.x</a:t>
            </a:r>
            <a:endParaRPr sz="1632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02126" y="4146438"/>
          <a:ext cx="1658360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569C1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2553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0250" y="1428574"/>
            <a:ext cx="7460305" cy="806974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462578">
              <a:spcBef>
                <a:spcPts val="91"/>
              </a:spcBef>
              <a:tabLst>
                <a:tab pos="3120358" algn="l"/>
                <a:tab pos="4778714" algn="l"/>
                <a:tab pos="6437069" algn="l"/>
              </a:tabLst>
            </a:pPr>
            <a:r>
              <a:rPr sz="1632" spc="-9" dirty="0">
                <a:latin typeface="Arial"/>
                <a:cs typeface="Arial"/>
              </a:rPr>
              <a:t>blockDim.x	blockDim.x	blockDim.x	blockDim.x</a:t>
            </a:r>
            <a:endParaRPr sz="1632">
              <a:latin typeface="Arial"/>
              <a:cs typeface="Arial"/>
            </a:endParaRPr>
          </a:p>
          <a:p>
            <a:pPr>
              <a:spcBef>
                <a:spcPts val="14"/>
              </a:spcBef>
            </a:pPr>
            <a:endParaRPr sz="1904">
              <a:latin typeface="Times New Roman"/>
              <a:cs typeface="Times New Roman"/>
            </a:endParaRPr>
          </a:p>
          <a:p>
            <a:pPr marL="11516"/>
            <a:r>
              <a:rPr sz="1632" b="1" spc="-5" dirty="0">
                <a:latin typeface="Courier New"/>
                <a:cs typeface="Courier New"/>
              </a:rPr>
              <a:t>in[]</a:t>
            </a:r>
            <a:endParaRPr sz="1632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0697" y="3615534"/>
            <a:ext cx="769294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b="1" spc="-5" dirty="0">
                <a:latin typeface="Courier New"/>
                <a:cs typeface="Courier New"/>
              </a:rPr>
              <a:t>temp[]</a:t>
            </a:r>
            <a:endParaRPr sz="1632">
              <a:latin typeface="Courier New"/>
              <a:cs typeface="Courier New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21884" y="1866196"/>
          <a:ext cx="7877204" cy="1517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D21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569C1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D21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569C1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269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035898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76624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83919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91213" y="1865621"/>
            <a:ext cx="208445" cy="41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02126" y="2529539"/>
            <a:ext cx="0" cy="165836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2126" y="2861211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2126" y="3192883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60484" y="2529539"/>
            <a:ext cx="0" cy="165836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60484" y="2861211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0484" y="3192883"/>
            <a:ext cx="0" cy="165836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3768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02126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02126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60484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60483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18841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18841" y="1658902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77199" y="16589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3768" y="4731470"/>
            <a:ext cx="6426136" cy="2124771"/>
          </a:xfrm>
          <a:custGeom>
            <a:avLst/>
            <a:gdLst/>
            <a:ahLst/>
            <a:cxnLst/>
            <a:rect l="l" t="t" r="r" b="b"/>
            <a:pathLst>
              <a:path w="7086600" h="2343150">
                <a:moveTo>
                  <a:pt x="7086600" y="0"/>
                </a:moveTo>
                <a:lnTo>
                  <a:pt x="0" y="0"/>
                </a:lnTo>
                <a:lnTo>
                  <a:pt x="0" y="2343149"/>
                </a:lnTo>
                <a:lnTo>
                  <a:pt x="7086600" y="2343149"/>
                </a:lnTo>
                <a:lnTo>
                  <a:pt x="70866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43768" y="4731470"/>
            <a:ext cx="6426136" cy="2124771"/>
          </a:xfrm>
          <a:custGeom>
            <a:avLst/>
            <a:gdLst/>
            <a:ahLst/>
            <a:cxnLst/>
            <a:rect l="l" t="t" r="r" b="b"/>
            <a:pathLst>
              <a:path w="7086600" h="2343150">
                <a:moveTo>
                  <a:pt x="3543300" y="2343149"/>
                </a:moveTo>
                <a:lnTo>
                  <a:pt x="0" y="2343149"/>
                </a:lnTo>
                <a:lnTo>
                  <a:pt x="0" y="0"/>
                </a:lnTo>
                <a:lnTo>
                  <a:pt x="7086600" y="0"/>
                </a:lnTo>
                <a:lnTo>
                  <a:pt x="7086600" y="2343149"/>
                </a:lnTo>
                <a:lnTo>
                  <a:pt x="3543300" y="2343149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41663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48957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34368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4611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21905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29200" y="3377144"/>
            <a:ext cx="97889" cy="14741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398088" y="4876755"/>
            <a:ext cx="2717864" cy="1215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78"/>
              </a:lnSpc>
              <a:tabLst>
                <a:tab pos="190596" algn="l"/>
                <a:tab pos="943766" algn="l"/>
              </a:tabLst>
            </a:pPr>
            <a:r>
              <a:rPr sz="1179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179" b="1" spc="-5" dirty="0">
                <a:latin typeface="Courier New"/>
                <a:cs typeface="Courier New"/>
              </a:rPr>
              <a:t>shared</a:t>
            </a:r>
            <a:r>
              <a:rPr sz="1179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179" b="1" spc="-5" dirty="0">
                <a:latin typeface="Courier New"/>
                <a:cs typeface="Courier New"/>
              </a:rPr>
              <a:t>int </a:t>
            </a:r>
            <a:r>
              <a:rPr sz="1179" spc="-5" dirty="0">
                <a:latin typeface="Courier New"/>
                <a:cs typeface="Courier New"/>
              </a:rPr>
              <a:t>temp[BLKDIM </a:t>
            </a:r>
            <a:r>
              <a:rPr sz="1179" dirty="0">
                <a:latin typeface="Courier New"/>
                <a:cs typeface="Courier New"/>
              </a:rPr>
              <a:t>+</a:t>
            </a:r>
            <a:r>
              <a:rPr sz="1179" spc="-86" dirty="0">
                <a:latin typeface="Courier New"/>
                <a:cs typeface="Courier New"/>
              </a:rPr>
              <a:t> </a:t>
            </a:r>
            <a:r>
              <a:rPr sz="1179" dirty="0">
                <a:latin typeface="Courier New"/>
                <a:cs typeface="Courier New"/>
              </a:rPr>
              <a:t>2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b="1" spc="-5" dirty="0">
                <a:latin typeface="Courier New"/>
                <a:cs typeface="Courier New"/>
              </a:rPr>
              <a:t>const int </a:t>
            </a:r>
            <a:r>
              <a:rPr sz="1179" spc="-5" dirty="0">
                <a:latin typeface="Courier New"/>
                <a:cs typeface="Courier New"/>
              </a:rPr>
              <a:t>gindex </a:t>
            </a:r>
            <a:r>
              <a:rPr sz="1179" dirty="0">
                <a:latin typeface="Courier New"/>
                <a:cs typeface="Courier New"/>
              </a:rPr>
              <a:t>=</a:t>
            </a:r>
            <a:r>
              <a:rPr sz="1179" spc="-77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threadIdx.x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b="1" spc="-5" dirty="0">
                <a:latin typeface="Courier New"/>
                <a:cs typeface="Courier New"/>
              </a:rPr>
              <a:t>const int </a:t>
            </a:r>
            <a:r>
              <a:rPr sz="1179" spc="-5" dirty="0">
                <a:latin typeface="Courier New"/>
                <a:cs typeface="Courier New"/>
              </a:rPr>
              <a:t>lindex </a:t>
            </a:r>
            <a:r>
              <a:rPr sz="1179" dirty="0">
                <a:latin typeface="Courier New"/>
                <a:cs typeface="Courier New"/>
              </a:rPr>
              <a:t>=</a:t>
            </a:r>
            <a:r>
              <a:rPr sz="1179" spc="-77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threadIdx.x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90"/>
              </a:spcBef>
            </a:pPr>
            <a:r>
              <a:rPr sz="1179" spc="-5" dirty="0">
                <a:latin typeface="Courier New"/>
                <a:cs typeface="Courier New"/>
              </a:rPr>
              <a:t>/* </a:t>
            </a:r>
            <a:r>
              <a:rPr sz="1179" dirty="0">
                <a:latin typeface="Courier New"/>
                <a:cs typeface="Courier New"/>
              </a:rPr>
              <a:t>…</a:t>
            </a:r>
            <a:r>
              <a:rPr sz="1179" spc="-14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*/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spc="-5" dirty="0">
                <a:latin typeface="Courier New"/>
                <a:cs typeface="Courier New"/>
              </a:rPr>
              <a:t>temp[lindex] </a:t>
            </a:r>
            <a:r>
              <a:rPr sz="1179" dirty="0">
                <a:latin typeface="Courier New"/>
                <a:cs typeface="Courier New"/>
              </a:rPr>
              <a:t>=</a:t>
            </a:r>
            <a:r>
              <a:rPr sz="1179" spc="-36" dirty="0">
                <a:latin typeface="Courier New"/>
                <a:cs typeface="Courier New"/>
              </a:rPr>
              <a:t> </a:t>
            </a:r>
            <a:r>
              <a:rPr sz="1179" spc="-5" dirty="0">
                <a:latin typeface="Courier New"/>
                <a:cs typeface="Courier New"/>
              </a:rPr>
              <a:t>in[gindex];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b="1" spc="-5" dirty="0">
                <a:latin typeface="Courier New"/>
                <a:cs typeface="Courier New"/>
              </a:rPr>
              <a:t>if </a:t>
            </a:r>
            <a:r>
              <a:rPr sz="1179" spc="-5" dirty="0">
                <a:latin typeface="Courier New"/>
                <a:cs typeface="Courier New"/>
              </a:rPr>
              <a:t>(threadIdx.x </a:t>
            </a:r>
            <a:r>
              <a:rPr sz="1179" dirty="0">
                <a:latin typeface="Courier New"/>
                <a:cs typeface="Courier New"/>
              </a:rPr>
              <a:t>&lt; </a:t>
            </a:r>
            <a:r>
              <a:rPr sz="1179" spc="-5" dirty="0">
                <a:latin typeface="Courier New"/>
                <a:cs typeface="Courier New"/>
              </a:rPr>
              <a:t>RADIUS)</a:t>
            </a:r>
            <a:r>
              <a:rPr sz="1179" spc="-54" dirty="0">
                <a:latin typeface="Courier New"/>
                <a:cs typeface="Courier New"/>
              </a:rPr>
              <a:t> </a:t>
            </a:r>
            <a:r>
              <a:rPr sz="1179" dirty="0">
                <a:latin typeface="Courier New"/>
                <a:cs typeface="Courier New"/>
              </a:rPr>
              <a:t>{</a:t>
            </a:r>
            <a:endParaRPr sz="1179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82483" y="4885526"/>
            <a:ext cx="113436" cy="580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06"/>
              </a:lnSpc>
            </a:pPr>
            <a:r>
              <a:rPr sz="1179" dirty="0">
                <a:latin typeface="Courier New"/>
                <a:cs typeface="Courier New"/>
              </a:rPr>
              <a:t>*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dirty="0">
                <a:latin typeface="Courier New"/>
                <a:cs typeface="Courier New"/>
              </a:rPr>
              <a:t>+</a:t>
            </a:r>
            <a:endParaRPr sz="1179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dirty="0">
                <a:latin typeface="Courier New"/>
                <a:cs typeface="Courier New"/>
              </a:rPr>
              <a:t>+</a:t>
            </a:r>
            <a:endParaRPr sz="1179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62124" y="4885527"/>
            <a:ext cx="2987346" cy="570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06"/>
              </a:lnSpc>
            </a:pPr>
            <a:r>
              <a:rPr sz="1179" spc="-5" dirty="0">
                <a:latin typeface="Courier New"/>
                <a:cs typeface="Courier New"/>
              </a:rPr>
              <a:t>RADIUS];</a:t>
            </a:r>
            <a:endParaRPr sz="1179">
              <a:latin typeface="Courier New"/>
              <a:cs typeface="Courier New"/>
            </a:endParaRPr>
          </a:p>
          <a:p>
            <a:pPr marL="11516" marR="4607">
              <a:lnSpc>
                <a:spcPct val="112799"/>
              </a:lnSpc>
            </a:pPr>
            <a:r>
              <a:rPr sz="1179" spc="-5" dirty="0">
                <a:latin typeface="Courier New"/>
                <a:cs typeface="Courier New"/>
              </a:rPr>
              <a:t>blockIdx.x </a:t>
            </a:r>
            <a:r>
              <a:rPr sz="1179" dirty="0">
                <a:latin typeface="Courier New"/>
                <a:cs typeface="Courier New"/>
              </a:rPr>
              <a:t>* </a:t>
            </a:r>
            <a:r>
              <a:rPr sz="1179" spc="-5" dirty="0">
                <a:latin typeface="Courier New"/>
                <a:cs typeface="Courier New"/>
              </a:rPr>
              <a:t>blockDim.x </a:t>
            </a:r>
            <a:r>
              <a:rPr sz="1179" dirty="0">
                <a:latin typeface="Courier New"/>
                <a:cs typeface="Courier New"/>
              </a:rPr>
              <a:t>+ </a:t>
            </a:r>
            <a:r>
              <a:rPr sz="1179" spc="-5" dirty="0">
                <a:latin typeface="Courier New"/>
                <a:cs typeface="Courier New"/>
              </a:rPr>
              <a:t>RADIUS;  RADIUS;</a:t>
            </a:r>
            <a:endParaRPr sz="1179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43579" y="6146100"/>
            <a:ext cx="3975452" cy="373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06"/>
              </a:lnSpc>
            </a:pPr>
            <a:r>
              <a:rPr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temp[lindex </a:t>
            </a:r>
            <a:r>
              <a:rPr sz="1179" b="1" dirty="0">
                <a:solidFill>
                  <a:srgbClr val="0000FF"/>
                </a:solidFill>
                <a:latin typeface="Courier New"/>
                <a:cs typeface="Courier New"/>
              </a:rPr>
              <a:t>- </a:t>
            </a:r>
            <a:r>
              <a:rPr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RADIUS] </a:t>
            </a:r>
            <a:r>
              <a:rPr sz="1179" b="1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in[gindex </a:t>
            </a:r>
            <a:r>
              <a:rPr sz="1179" b="1" dirty="0">
                <a:solidFill>
                  <a:srgbClr val="0000FF"/>
                </a:solidFill>
                <a:latin typeface="Courier New"/>
                <a:cs typeface="Courier New"/>
              </a:rPr>
              <a:t>-</a:t>
            </a:r>
            <a:r>
              <a:rPr sz="1179" b="1" spc="-9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RADIUS];</a:t>
            </a:r>
            <a:endParaRPr sz="1179" dirty="0">
              <a:latin typeface="Courier New"/>
              <a:cs typeface="Courier New"/>
            </a:endParaRPr>
          </a:p>
          <a:p>
            <a:pPr marL="11516">
              <a:spcBef>
                <a:spcPts val="181"/>
              </a:spcBef>
            </a:pPr>
            <a:r>
              <a:rPr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temp[lindex </a:t>
            </a:r>
            <a:r>
              <a:rPr sz="1179" b="1" dirty="0">
                <a:solidFill>
                  <a:srgbClr val="0000FF"/>
                </a:solidFill>
                <a:latin typeface="Courier New"/>
                <a:cs typeface="Courier New"/>
              </a:rPr>
              <a:t>+ </a:t>
            </a:r>
            <a:r>
              <a:rPr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BLKDIM]</a:t>
            </a:r>
            <a:r>
              <a:rPr lang="en-US"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179" b="1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lang="en-US"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in[</a:t>
            </a:r>
            <a:r>
              <a:rPr lang="en-US" sz="1179" b="1" spc="-5" dirty="0" err="1">
                <a:solidFill>
                  <a:srgbClr val="0000FF"/>
                </a:solidFill>
                <a:latin typeface="Courier New"/>
                <a:cs typeface="Courier New"/>
              </a:rPr>
              <a:t>gindex</a:t>
            </a:r>
            <a:r>
              <a:rPr lang="en-US"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179" b="1" dirty="0">
                <a:solidFill>
                  <a:srgbClr val="0000FF"/>
                </a:solidFill>
                <a:latin typeface="Courier New"/>
                <a:cs typeface="Courier New"/>
              </a:rPr>
              <a:t>+</a:t>
            </a:r>
            <a:r>
              <a:rPr lang="en-US" sz="1179" b="1" spc="-9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BLKDIM</a:t>
            </a:r>
            <a:r>
              <a:rPr sz="1179" b="1" spc="-5" dirty="0">
                <a:solidFill>
                  <a:srgbClr val="0000FF"/>
                </a:solidFill>
                <a:latin typeface="Courier New"/>
                <a:cs typeface="Courier New"/>
              </a:rPr>
              <a:t>];</a:t>
            </a:r>
            <a:endParaRPr sz="1179" dirty="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9290050" y="6875419"/>
            <a:ext cx="309879" cy="222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010">
              <a:lnSpc>
                <a:spcPts val="1478"/>
              </a:lnSpc>
            </a:pPr>
            <a:fld id="{81D60167-4931-47E6-BA6A-407CBD079E47}" type="slidenum">
              <a:rPr lang="en-US" altLang="zh-CN" smtClean="0"/>
              <a:pPr marL="195580">
                <a:lnSpc>
                  <a:spcPts val="1630"/>
                </a:lnSpc>
              </a:pPr>
              <a:t>69</a:t>
            </a:fld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1398088" y="6509335"/>
            <a:ext cx="113436" cy="170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>
              <a:lnSpc>
                <a:spcPts val="1306"/>
              </a:lnSpc>
            </a:pPr>
            <a:r>
              <a:rPr sz="1179" dirty="0">
                <a:latin typeface="Courier New"/>
                <a:cs typeface="Courier New"/>
              </a:rPr>
              <a:t>}</a:t>
            </a:r>
            <a:endParaRPr sz="1179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0617" y="5751777"/>
            <a:ext cx="114299" cy="11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2501" y="5762870"/>
            <a:ext cx="400049" cy="75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1663" y="728700"/>
            <a:ext cx="1160674" cy="546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5800" y="1657349"/>
            <a:ext cx="7632700" cy="43433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Race!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sp>
        <p:nvSpPr>
          <p:cNvPr id="128" name="Content Placeholder 2"/>
          <p:cNvSpPr txBox="1">
            <a:spLocks/>
          </p:cNvSpPr>
          <p:nvPr/>
        </p:nvSpPr>
        <p:spPr bwMode="auto">
          <a:xfrm>
            <a:off x="76200" y="1600200"/>
            <a:ext cx="87503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6" rIns="91433" bIns="45716"/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kern="0" dirty="0"/>
              <a:t>The stencil example will not work…</a:t>
            </a:r>
          </a:p>
          <a:p>
            <a:pPr lvl="1">
              <a:defRPr/>
            </a:pPr>
            <a:endParaRPr lang="en-GB" sz="2400" kern="0" dirty="0"/>
          </a:p>
          <a:p>
            <a:pPr>
              <a:defRPr/>
            </a:pPr>
            <a:r>
              <a:rPr lang="en-GB" kern="0" dirty="0"/>
              <a:t>Suppose thread 15 reads the halo before thread 0 has fetched it…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sz="1400" kern="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GB" sz="1400" kern="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400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temp[</a:t>
            </a:r>
            <a:r>
              <a:rPr lang="en-GB" sz="1400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] = in[</a:t>
            </a:r>
            <a:r>
              <a:rPr lang="en-GB" sz="1400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GB" sz="1400" kern="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&lt; RADIUS) {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   temp[</a:t>
            </a:r>
            <a:r>
              <a:rPr lang="en-GB" sz="1400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– RADIUS = in[</a:t>
            </a:r>
            <a:r>
              <a:rPr lang="en-GB" sz="1400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– RADIUS];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   temp[</a:t>
            </a:r>
            <a:r>
              <a:rPr lang="en-GB" sz="1400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+ BLOCK_SIZE] = in[</a:t>
            </a:r>
            <a:r>
              <a:rPr lang="en-GB" sz="1400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+ BLOCK_SIZE];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1400" kern="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result = 0;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 result += temp[</a:t>
            </a:r>
            <a:r>
              <a:rPr lang="en-GB" sz="1400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400" kern="0" dirty="0">
                <a:latin typeface="Courier New" pitchFamily="49" charset="0"/>
                <a:cs typeface="Courier New" pitchFamily="49" charset="0"/>
              </a:rPr>
              <a:t> + 1];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kern="0" dirty="0">
              <a:latin typeface="Arial"/>
            </a:endParaRPr>
          </a:p>
        </p:txBody>
      </p:sp>
      <p:grpSp>
        <p:nvGrpSpPr>
          <p:cNvPr id="129" name="Group 128"/>
          <p:cNvGrpSpPr>
            <a:grpSpLocks/>
          </p:cNvGrpSpPr>
          <p:nvPr/>
        </p:nvGrpSpPr>
        <p:grpSpPr bwMode="auto">
          <a:xfrm>
            <a:off x="6027738" y="5260975"/>
            <a:ext cx="2936875" cy="136525"/>
            <a:chOff x="7061575" y="4485901"/>
            <a:chExt cx="3789141" cy="180020"/>
          </a:xfrm>
        </p:grpSpPr>
        <p:sp>
          <p:nvSpPr>
            <p:cNvPr id="130" name="Cube 129"/>
            <p:cNvSpPr/>
            <p:nvPr/>
          </p:nvSpPr>
          <p:spPr>
            <a:xfrm>
              <a:off x="7061575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1" name="Cube 130"/>
            <p:cNvSpPr/>
            <p:nvPr/>
          </p:nvSpPr>
          <p:spPr>
            <a:xfrm>
              <a:off x="7233622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2" name="Cube 131"/>
            <p:cNvSpPr/>
            <p:nvPr/>
          </p:nvSpPr>
          <p:spPr>
            <a:xfrm>
              <a:off x="7407718" y="4485901"/>
              <a:ext cx="161807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3" name="Cube 132"/>
            <p:cNvSpPr/>
            <p:nvPr/>
          </p:nvSpPr>
          <p:spPr>
            <a:xfrm>
              <a:off x="7579765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4" name="Cube 133"/>
            <p:cNvSpPr/>
            <p:nvPr/>
          </p:nvSpPr>
          <p:spPr>
            <a:xfrm>
              <a:off x="7751812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5" name="Cube 134"/>
            <p:cNvSpPr/>
            <p:nvPr/>
          </p:nvSpPr>
          <p:spPr>
            <a:xfrm>
              <a:off x="7923860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6" name="Cube 135"/>
            <p:cNvSpPr/>
            <p:nvPr/>
          </p:nvSpPr>
          <p:spPr>
            <a:xfrm>
              <a:off x="8097956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7" name="Cube 136"/>
            <p:cNvSpPr/>
            <p:nvPr/>
          </p:nvSpPr>
          <p:spPr>
            <a:xfrm>
              <a:off x="8270004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8" name="Cube 137"/>
            <p:cNvSpPr/>
            <p:nvPr/>
          </p:nvSpPr>
          <p:spPr>
            <a:xfrm>
              <a:off x="8442051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9" name="Cube 138"/>
            <p:cNvSpPr/>
            <p:nvPr/>
          </p:nvSpPr>
          <p:spPr>
            <a:xfrm>
              <a:off x="8616146" y="4485901"/>
              <a:ext cx="161807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0" name="Cube 139"/>
            <p:cNvSpPr/>
            <p:nvPr/>
          </p:nvSpPr>
          <p:spPr>
            <a:xfrm>
              <a:off x="8788194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1" name="Cube 140"/>
            <p:cNvSpPr/>
            <p:nvPr/>
          </p:nvSpPr>
          <p:spPr>
            <a:xfrm>
              <a:off x="8960241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2" name="Cube 141"/>
            <p:cNvSpPr/>
            <p:nvPr/>
          </p:nvSpPr>
          <p:spPr>
            <a:xfrm>
              <a:off x="9134338" y="4485901"/>
              <a:ext cx="161806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3" name="Cube 142"/>
            <p:cNvSpPr/>
            <p:nvPr/>
          </p:nvSpPr>
          <p:spPr>
            <a:xfrm>
              <a:off x="9306385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4" name="Cube 143"/>
            <p:cNvSpPr/>
            <p:nvPr/>
          </p:nvSpPr>
          <p:spPr>
            <a:xfrm>
              <a:off x="9478433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5" name="Cube 144"/>
            <p:cNvSpPr/>
            <p:nvPr/>
          </p:nvSpPr>
          <p:spPr>
            <a:xfrm>
              <a:off x="9650480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6" name="Cube 145"/>
            <p:cNvSpPr/>
            <p:nvPr/>
          </p:nvSpPr>
          <p:spPr>
            <a:xfrm>
              <a:off x="9824575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7" name="Cube 146"/>
            <p:cNvSpPr/>
            <p:nvPr/>
          </p:nvSpPr>
          <p:spPr>
            <a:xfrm>
              <a:off x="9996622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8" name="Cube 147"/>
            <p:cNvSpPr/>
            <p:nvPr/>
          </p:nvSpPr>
          <p:spPr>
            <a:xfrm>
              <a:off x="10168670" y="4485901"/>
              <a:ext cx="163855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9" name="Cube 148"/>
            <p:cNvSpPr/>
            <p:nvPr/>
          </p:nvSpPr>
          <p:spPr>
            <a:xfrm>
              <a:off x="10342766" y="4485901"/>
              <a:ext cx="161806" cy="180020"/>
            </a:xfrm>
            <a:prstGeom prst="cube">
              <a:avLst/>
            </a:prstGeom>
            <a:gradFill rotWithShape="1">
              <a:gsLst>
                <a:gs pos="0">
                  <a:srgbClr val="33CCCC">
                    <a:shade val="51000"/>
                    <a:satMod val="130000"/>
                  </a:srgbClr>
                </a:gs>
                <a:gs pos="80000">
                  <a:srgbClr val="33CCCC">
                    <a:shade val="93000"/>
                    <a:satMod val="130000"/>
                  </a:srgbClr>
                </a:gs>
                <a:gs pos="100000">
                  <a:srgbClr val="33CCC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CCC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0" name="Cube 149"/>
            <p:cNvSpPr/>
            <p:nvPr/>
          </p:nvSpPr>
          <p:spPr>
            <a:xfrm>
              <a:off x="10514814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1" name="Cube 150"/>
            <p:cNvSpPr/>
            <p:nvPr/>
          </p:nvSpPr>
          <p:spPr>
            <a:xfrm>
              <a:off x="10686861" y="4485901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152" name="TextBox 151"/>
          <p:cNvSpPr txBox="1"/>
          <p:nvPr/>
        </p:nvSpPr>
        <p:spPr bwMode="auto">
          <a:xfrm>
            <a:off x="4011613" y="3409950"/>
            <a:ext cx="20097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kern="0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Store at temp[18]</a:t>
            </a:r>
          </a:p>
        </p:txBody>
      </p:sp>
      <p:sp>
        <p:nvSpPr>
          <p:cNvPr id="153" name="TextBox 152"/>
          <p:cNvSpPr txBox="1"/>
          <p:nvPr/>
        </p:nvSpPr>
        <p:spPr bwMode="auto">
          <a:xfrm>
            <a:off x="3983038" y="5187950"/>
            <a:ext cx="21177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kern="0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Load from temp[19]</a:t>
            </a:r>
          </a:p>
        </p:txBody>
      </p: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5562600" y="3910013"/>
            <a:ext cx="308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1400" b="1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Skipped, threadIdx &gt; RADIUS</a:t>
            </a:r>
          </a:p>
        </p:txBody>
      </p:sp>
      <p:grpSp>
        <p:nvGrpSpPr>
          <p:cNvPr id="155" name="Group 154"/>
          <p:cNvGrpSpPr>
            <a:grpSpLocks/>
          </p:cNvGrpSpPr>
          <p:nvPr/>
        </p:nvGrpSpPr>
        <p:grpSpPr bwMode="auto">
          <a:xfrm>
            <a:off x="5978525" y="3492500"/>
            <a:ext cx="2936875" cy="138113"/>
            <a:chOff x="7054973" y="3230407"/>
            <a:chExt cx="3789141" cy="180020"/>
          </a:xfrm>
        </p:grpSpPr>
        <p:sp>
          <p:nvSpPr>
            <p:cNvPr id="156" name="Cube 155"/>
            <p:cNvSpPr/>
            <p:nvPr/>
          </p:nvSpPr>
          <p:spPr>
            <a:xfrm>
              <a:off x="7054973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7" name="Cube 156"/>
            <p:cNvSpPr/>
            <p:nvPr/>
          </p:nvSpPr>
          <p:spPr>
            <a:xfrm>
              <a:off x="7227020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8" name="Cube 157"/>
            <p:cNvSpPr/>
            <p:nvPr/>
          </p:nvSpPr>
          <p:spPr>
            <a:xfrm>
              <a:off x="7401117" y="3230407"/>
              <a:ext cx="161806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9" name="Cube 158"/>
            <p:cNvSpPr/>
            <p:nvPr/>
          </p:nvSpPr>
          <p:spPr>
            <a:xfrm>
              <a:off x="7573164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0" name="Cube 159"/>
            <p:cNvSpPr/>
            <p:nvPr/>
          </p:nvSpPr>
          <p:spPr>
            <a:xfrm>
              <a:off x="7745212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1" name="Cube 160"/>
            <p:cNvSpPr/>
            <p:nvPr/>
          </p:nvSpPr>
          <p:spPr>
            <a:xfrm>
              <a:off x="7917259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2" name="Cube 161"/>
            <p:cNvSpPr/>
            <p:nvPr/>
          </p:nvSpPr>
          <p:spPr>
            <a:xfrm>
              <a:off x="8091354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3" name="Cube 162"/>
            <p:cNvSpPr/>
            <p:nvPr/>
          </p:nvSpPr>
          <p:spPr>
            <a:xfrm>
              <a:off x="8263402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4" name="Cube 163"/>
            <p:cNvSpPr/>
            <p:nvPr/>
          </p:nvSpPr>
          <p:spPr>
            <a:xfrm>
              <a:off x="8435449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5" name="Cube 164"/>
            <p:cNvSpPr/>
            <p:nvPr/>
          </p:nvSpPr>
          <p:spPr>
            <a:xfrm>
              <a:off x="8609546" y="3230407"/>
              <a:ext cx="161806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6" name="Cube 165"/>
            <p:cNvSpPr/>
            <p:nvPr/>
          </p:nvSpPr>
          <p:spPr>
            <a:xfrm>
              <a:off x="8781593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7" name="Cube 166"/>
            <p:cNvSpPr/>
            <p:nvPr/>
          </p:nvSpPr>
          <p:spPr>
            <a:xfrm>
              <a:off x="8953641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8" name="Cube 167"/>
            <p:cNvSpPr/>
            <p:nvPr/>
          </p:nvSpPr>
          <p:spPr>
            <a:xfrm>
              <a:off x="9127736" y="3230407"/>
              <a:ext cx="161807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9" name="Cube 168"/>
            <p:cNvSpPr/>
            <p:nvPr/>
          </p:nvSpPr>
          <p:spPr>
            <a:xfrm>
              <a:off x="9299783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0" name="Cube 169"/>
            <p:cNvSpPr/>
            <p:nvPr/>
          </p:nvSpPr>
          <p:spPr>
            <a:xfrm>
              <a:off x="9471831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1" name="Cube 170"/>
            <p:cNvSpPr/>
            <p:nvPr/>
          </p:nvSpPr>
          <p:spPr>
            <a:xfrm>
              <a:off x="9643878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2" name="Cube 171"/>
            <p:cNvSpPr/>
            <p:nvPr/>
          </p:nvSpPr>
          <p:spPr>
            <a:xfrm>
              <a:off x="9817974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3" name="Cube 172"/>
            <p:cNvSpPr/>
            <p:nvPr/>
          </p:nvSpPr>
          <p:spPr>
            <a:xfrm>
              <a:off x="9990022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4" name="Cube 173"/>
            <p:cNvSpPr/>
            <p:nvPr/>
          </p:nvSpPr>
          <p:spPr>
            <a:xfrm>
              <a:off x="10162069" y="3230407"/>
              <a:ext cx="163855" cy="180020"/>
            </a:xfrm>
            <a:prstGeom prst="cube">
              <a:avLst/>
            </a:prstGeom>
            <a:gradFill rotWithShape="1">
              <a:gsLst>
                <a:gs pos="0">
                  <a:srgbClr val="8AAD00">
                    <a:shade val="51000"/>
                    <a:satMod val="130000"/>
                  </a:srgbClr>
                </a:gs>
                <a:gs pos="80000">
                  <a:srgbClr val="8AAD00">
                    <a:shade val="93000"/>
                    <a:satMod val="130000"/>
                  </a:srgbClr>
                </a:gs>
                <a:gs pos="100000">
                  <a:srgbClr val="8AAD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AAD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5" name="Cube 174"/>
            <p:cNvSpPr/>
            <p:nvPr/>
          </p:nvSpPr>
          <p:spPr>
            <a:xfrm>
              <a:off x="10336164" y="3230407"/>
              <a:ext cx="161807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6" name="Cube 175"/>
            <p:cNvSpPr/>
            <p:nvPr/>
          </p:nvSpPr>
          <p:spPr>
            <a:xfrm>
              <a:off x="10508212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7" name="Cube 176"/>
            <p:cNvSpPr/>
            <p:nvPr/>
          </p:nvSpPr>
          <p:spPr>
            <a:xfrm>
              <a:off x="10680259" y="3230407"/>
              <a:ext cx="163855" cy="180020"/>
            </a:xfrm>
            <a:prstGeom prst="cube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solidFill>
                <a:srgbClr val="AAAAAA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6447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fill="hold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3" grpId="0"/>
      <p:bldP spid="15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4357" y="6099212"/>
            <a:ext cx="16238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7"/>
              </a:lnSpc>
            </a:pPr>
            <a:r>
              <a:rPr sz="1270" spc="5" dirty="0">
                <a:latin typeface="Times New Roman"/>
                <a:cs typeface="Times New Roman"/>
              </a:rPr>
              <a:t>6</a:t>
            </a:r>
            <a:r>
              <a:rPr sz="1270" dirty="0">
                <a:latin typeface="Times New Roman"/>
                <a:cs typeface="Times New Roman"/>
              </a:rPr>
              <a:t>2</a:t>
            </a:r>
            <a:endParaRPr sz="127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8334" y="4029157"/>
            <a:ext cx="6218841" cy="1892421"/>
          </a:xfrm>
          <a:custGeom>
            <a:avLst/>
            <a:gdLst/>
            <a:ahLst/>
            <a:cxnLst/>
            <a:rect l="l" t="t" r="r" b="b"/>
            <a:pathLst>
              <a:path w="6858000" h="2286000">
                <a:moveTo>
                  <a:pt x="6477000" y="0"/>
                </a:moveTo>
                <a:lnTo>
                  <a:pt x="381000" y="0"/>
                </a:lnTo>
                <a:lnTo>
                  <a:pt x="337125" y="3294"/>
                </a:lnTo>
                <a:lnTo>
                  <a:pt x="293770" y="12832"/>
                </a:lnTo>
                <a:lnTo>
                  <a:pt x="251456" y="28093"/>
                </a:lnTo>
                <a:lnTo>
                  <a:pt x="210703" y="48557"/>
                </a:lnTo>
                <a:lnTo>
                  <a:pt x="172030" y="73702"/>
                </a:lnTo>
                <a:lnTo>
                  <a:pt x="135959" y="103010"/>
                </a:lnTo>
                <a:lnTo>
                  <a:pt x="103010" y="135959"/>
                </a:lnTo>
                <a:lnTo>
                  <a:pt x="73702" y="172030"/>
                </a:lnTo>
                <a:lnTo>
                  <a:pt x="48557" y="210703"/>
                </a:lnTo>
                <a:lnTo>
                  <a:pt x="28093" y="251456"/>
                </a:lnTo>
                <a:lnTo>
                  <a:pt x="12832" y="293770"/>
                </a:lnTo>
                <a:lnTo>
                  <a:pt x="3294" y="337125"/>
                </a:lnTo>
                <a:lnTo>
                  <a:pt x="0" y="381000"/>
                </a:lnTo>
                <a:lnTo>
                  <a:pt x="0" y="1905000"/>
                </a:lnTo>
                <a:lnTo>
                  <a:pt x="3294" y="1948874"/>
                </a:lnTo>
                <a:lnTo>
                  <a:pt x="12832" y="1992229"/>
                </a:lnTo>
                <a:lnTo>
                  <a:pt x="28093" y="2034543"/>
                </a:lnTo>
                <a:lnTo>
                  <a:pt x="48557" y="2075296"/>
                </a:lnTo>
                <a:lnTo>
                  <a:pt x="73702" y="2113969"/>
                </a:lnTo>
                <a:lnTo>
                  <a:pt x="103010" y="2150040"/>
                </a:lnTo>
                <a:lnTo>
                  <a:pt x="135959" y="2182989"/>
                </a:lnTo>
                <a:lnTo>
                  <a:pt x="172030" y="2212297"/>
                </a:lnTo>
                <a:lnTo>
                  <a:pt x="210703" y="2237442"/>
                </a:lnTo>
                <a:lnTo>
                  <a:pt x="251456" y="2257906"/>
                </a:lnTo>
                <a:lnTo>
                  <a:pt x="293770" y="2273167"/>
                </a:lnTo>
                <a:lnTo>
                  <a:pt x="337125" y="2282705"/>
                </a:lnTo>
                <a:lnTo>
                  <a:pt x="381000" y="2286000"/>
                </a:lnTo>
                <a:lnTo>
                  <a:pt x="6477000" y="2286000"/>
                </a:lnTo>
                <a:lnTo>
                  <a:pt x="6520874" y="2282705"/>
                </a:lnTo>
                <a:lnTo>
                  <a:pt x="6564229" y="2273167"/>
                </a:lnTo>
                <a:lnTo>
                  <a:pt x="6606543" y="2257906"/>
                </a:lnTo>
                <a:lnTo>
                  <a:pt x="6647296" y="2237442"/>
                </a:lnTo>
                <a:lnTo>
                  <a:pt x="6685969" y="2212297"/>
                </a:lnTo>
                <a:lnTo>
                  <a:pt x="6722040" y="2182989"/>
                </a:lnTo>
                <a:lnTo>
                  <a:pt x="6754989" y="2150040"/>
                </a:lnTo>
                <a:lnTo>
                  <a:pt x="6784297" y="2113969"/>
                </a:lnTo>
                <a:lnTo>
                  <a:pt x="6809442" y="2075296"/>
                </a:lnTo>
                <a:lnTo>
                  <a:pt x="6829906" y="2034543"/>
                </a:lnTo>
                <a:lnTo>
                  <a:pt x="6845167" y="1992229"/>
                </a:lnTo>
                <a:lnTo>
                  <a:pt x="6854705" y="1948874"/>
                </a:lnTo>
                <a:lnTo>
                  <a:pt x="6858000" y="1905000"/>
                </a:lnTo>
                <a:lnTo>
                  <a:pt x="6858000" y="381000"/>
                </a:lnTo>
                <a:lnTo>
                  <a:pt x="6854705" y="337125"/>
                </a:lnTo>
                <a:lnTo>
                  <a:pt x="6845167" y="293770"/>
                </a:lnTo>
                <a:lnTo>
                  <a:pt x="6829906" y="251456"/>
                </a:lnTo>
                <a:lnTo>
                  <a:pt x="6809442" y="210703"/>
                </a:lnTo>
                <a:lnTo>
                  <a:pt x="6784297" y="172030"/>
                </a:lnTo>
                <a:lnTo>
                  <a:pt x="6754989" y="135959"/>
                </a:lnTo>
                <a:lnTo>
                  <a:pt x="6722040" y="103010"/>
                </a:lnTo>
                <a:lnTo>
                  <a:pt x="6685969" y="73702"/>
                </a:lnTo>
                <a:lnTo>
                  <a:pt x="6647296" y="48557"/>
                </a:lnTo>
                <a:lnTo>
                  <a:pt x="6606543" y="28093"/>
                </a:lnTo>
                <a:lnTo>
                  <a:pt x="6564229" y="12832"/>
                </a:lnTo>
                <a:lnTo>
                  <a:pt x="6520874" y="3294"/>
                </a:lnTo>
                <a:lnTo>
                  <a:pt x="64770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334" y="4029157"/>
            <a:ext cx="6218841" cy="1892421"/>
          </a:xfrm>
          <a:custGeom>
            <a:avLst/>
            <a:gdLst/>
            <a:ahLst/>
            <a:cxnLst/>
            <a:rect l="l" t="t" r="r" b="b"/>
            <a:pathLst>
              <a:path w="6858000" h="2286000">
                <a:moveTo>
                  <a:pt x="381000" y="0"/>
                </a:moveTo>
                <a:lnTo>
                  <a:pt x="337125" y="3294"/>
                </a:lnTo>
                <a:lnTo>
                  <a:pt x="293770" y="12832"/>
                </a:lnTo>
                <a:lnTo>
                  <a:pt x="251456" y="28093"/>
                </a:lnTo>
                <a:lnTo>
                  <a:pt x="210703" y="48557"/>
                </a:lnTo>
                <a:lnTo>
                  <a:pt x="172030" y="73702"/>
                </a:lnTo>
                <a:lnTo>
                  <a:pt x="135959" y="103010"/>
                </a:lnTo>
                <a:lnTo>
                  <a:pt x="103010" y="135959"/>
                </a:lnTo>
                <a:lnTo>
                  <a:pt x="73702" y="172030"/>
                </a:lnTo>
                <a:lnTo>
                  <a:pt x="48557" y="210703"/>
                </a:lnTo>
                <a:lnTo>
                  <a:pt x="28093" y="251456"/>
                </a:lnTo>
                <a:lnTo>
                  <a:pt x="12832" y="293770"/>
                </a:lnTo>
                <a:lnTo>
                  <a:pt x="3294" y="337125"/>
                </a:lnTo>
                <a:lnTo>
                  <a:pt x="0" y="381000"/>
                </a:lnTo>
                <a:lnTo>
                  <a:pt x="0" y="1905000"/>
                </a:lnTo>
                <a:lnTo>
                  <a:pt x="3294" y="1948874"/>
                </a:lnTo>
                <a:lnTo>
                  <a:pt x="12832" y="1992229"/>
                </a:lnTo>
                <a:lnTo>
                  <a:pt x="28093" y="2034543"/>
                </a:lnTo>
                <a:lnTo>
                  <a:pt x="48557" y="2075296"/>
                </a:lnTo>
                <a:lnTo>
                  <a:pt x="73702" y="2113969"/>
                </a:lnTo>
                <a:lnTo>
                  <a:pt x="103010" y="2150040"/>
                </a:lnTo>
                <a:lnTo>
                  <a:pt x="135959" y="2182989"/>
                </a:lnTo>
                <a:lnTo>
                  <a:pt x="172030" y="2212297"/>
                </a:lnTo>
                <a:lnTo>
                  <a:pt x="210703" y="2237442"/>
                </a:lnTo>
                <a:lnTo>
                  <a:pt x="251456" y="2257906"/>
                </a:lnTo>
                <a:lnTo>
                  <a:pt x="293770" y="2273167"/>
                </a:lnTo>
                <a:lnTo>
                  <a:pt x="337125" y="2282705"/>
                </a:lnTo>
                <a:lnTo>
                  <a:pt x="381000" y="2286000"/>
                </a:lnTo>
                <a:lnTo>
                  <a:pt x="6477000" y="2286000"/>
                </a:lnTo>
                <a:lnTo>
                  <a:pt x="6520874" y="2282705"/>
                </a:lnTo>
                <a:lnTo>
                  <a:pt x="6564229" y="2273167"/>
                </a:lnTo>
                <a:lnTo>
                  <a:pt x="6606543" y="2257906"/>
                </a:lnTo>
                <a:lnTo>
                  <a:pt x="6647296" y="2237442"/>
                </a:lnTo>
                <a:lnTo>
                  <a:pt x="6685969" y="2212297"/>
                </a:lnTo>
                <a:lnTo>
                  <a:pt x="6722040" y="2182989"/>
                </a:lnTo>
                <a:lnTo>
                  <a:pt x="6754989" y="2150040"/>
                </a:lnTo>
                <a:lnTo>
                  <a:pt x="6784297" y="2113969"/>
                </a:lnTo>
                <a:lnTo>
                  <a:pt x="6809442" y="2075296"/>
                </a:lnTo>
                <a:lnTo>
                  <a:pt x="6829906" y="2034543"/>
                </a:lnTo>
                <a:lnTo>
                  <a:pt x="6845167" y="1992229"/>
                </a:lnTo>
                <a:lnTo>
                  <a:pt x="6854705" y="1948874"/>
                </a:lnTo>
                <a:lnTo>
                  <a:pt x="6858000" y="1905000"/>
                </a:lnTo>
                <a:lnTo>
                  <a:pt x="6858000" y="381000"/>
                </a:lnTo>
                <a:lnTo>
                  <a:pt x="6854705" y="337125"/>
                </a:lnTo>
                <a:lnTo>
                  <a:pt x="6845167" y="293770"/>
                </a:lnTo>
                <a:lnTo>
                  <a:pt x="6829906" y="251456"/>
                </a:lnTo>
                <a:lnTo>
                  <a:pt x="6809442" y="210703"/>
                </a:lnTo>
                <a:lnTo>
                  <a:pt x="6784297" y="172030"/>
                </a:lnTo>
                <a:lnTo>
                  <a:pt x="6754989" y="135959"/>
                </a:lnTo>
                <a:lnTo>
                  <a:pt x="6722040" y="103010"/>
                </a:lnTo>
                <a:lnTo>
                  <a:pt x="6685969" y="73702"/>
                </a:lnTo>
                <a:lnTo>
                  <a:pt x="6647296" y="48557"/>
                </a:lnTo>
                <a:lnTo>
                  <a:pt x="6606543" y="28093"/>
                </a:lnTo>
                <a:lnTo>
                  <a:pt x="6564229" y="12832"/>
                </a:lnTo>
                <a:lnTo>
                  <a:pt x="6520874" y="3294"/>
                </a:lnTo>
                <a:lnTo>
                  <a:pt x="6477000" y="0"/>
                </a:lnTo>
                <a:lnTo>
                  <a:pt x="3810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8334" y="40291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21720" y="59551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86011" y="5566283"/>
            <a:ext cx="1401543" cy="242461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20154" algn="ctr">
              <a:lnSpc>
                <a:spcPts val="1750"/>
              </a:lnSpc>
              <a:spcBef>
                <a:spcPts val="91"/>
              </a:spcBef>
            </a:pPr>
            <a:r>
              <a:rPr sz="1632" spc="-9" dirty="0">
                <a:latin typeface="Arial"/>
                <a:cs typeface="Arial"/>
              </a:rPr>
              <a:t>Thread</a:t>
            </a:r>
            <a:r>
              <a:rPr sz="1632" spc="-27" dirty="0">
                <a:latin typeface="Arial"/>
                <a:cs typeface="Arial"/>
              </a:rPr>
              <a:t> </a:t>
            </a:r>
            <a:r>
              <a:rPr sz="1632" spc="-9" dirty="0">
                <a:latin typeface="Arial"/>
                <a:cs typeface="Arial"/>
              </a:rPr>
              <a:t>Block</a:t>
            </a:r>
            <a:endParaRPr sz="1632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96599" y="195768"/>
            <a:ext cx="4452578" cy="688737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spcBef>
                <a:spcPts val="91"/>
              </a:spcBef>
            </a:pPr>
            <a:r>
              <a:rPr spc="-9" dirty="0"/>
              <a:t>The</a:t>
            </a:r>
            <a:r>
              <a:rPr lang="en-US" altLang="zh-CN" spc="-9" dirty="0"/>
              <a:t> </a:t>
            </a:r>
            <a:r>
              <a:rPr spc="-9" dirty="0"/>
              <a:t>problem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0844" y="1337782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1134" spc="222" dirty="0">
                <a:latin typeface="Arial"/>
                <a:cs typeface="Arial"/>
              </a:rPr>
              <a:t>●</a:t>
            </a:r>
            <a:endParaRPr sz="113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0844" y="1793830"/>
            <a:ext cx="138772" cy="187327"/>
          </a:xfrm>
          <a:prstGeom prst="rect">
            <a:avLst/>
          </a:prstGeom>
        </p:spPr>
        <p:txBody>
          <a:bodyPr vert="horz" wrap="square" lIns="0" tIns="12668" rIns="0" bIns="0" rtlCol="0">
            <a:spAutoFit/>
          </a:bodyPr>
          <a:lstStyle/>
          <a:p>
            <a:pPr marL="11516">
              <a:spcBef>
                <a:spcPts val="100"/>
              </a:spcBef>
            </a:pPr>
            <a:r>
              <a:rPr sz="1134" spc="222" dirty="0">
                <a:latin typeface="Arial"/>
                <a:cs typeface="Arial"/>
              </a:rPr>
              <a:t>●</a:t>
            </a:r>
            <a:endParaRPr sz="113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4511" y="1182311"/>
            <a:ext cx="7772976" cy="1692293"/>
          </a:xfrm>
          <a:prstGeom prst="rect">
            <a:avLst/>
          </a:prstGeom>
        </p:spPr>
        <p:txBody>
          <a:bodyPr vert="horz" wrap="square" lIns="0" tIns="38579" rIns="0" bIns="0" rtlCol="0">
            <a:spAutoFit/>
          </a:bodyPr>
          <a:lstStyle/>
          <a:p>
            <a:pPr marL="11516" marR="4607">
              <a:lnSpc>
                <a:spcPct val="107300"/>
              </a:lnSpc>
              <a:spcBef>
                <a:spcPts val="303"/>
              </a:spcBef>
            </a:pPr>
            <a:r>
              <a:rPr sz="2539" spc="-5" dirty="0">
                <a:latin typeface="Arial"/>
                <a:cs typeface="Arial"/>
              </a:rPr>
              <a:t>All threads are not necessarily fully synchronized  Suppose that thread </a:t>
            </a:r>
            <a:r>
              <a:rPr sz="2539" dirty="0">
                <a:latin typeface="Arial"/>
                <a:cs typeface="Arial"/>
              </a:rPr>
              <a:t>(</a:t>
            </a:r>
            <a:r>
              <a:rPr sz="2539" b="1" dirty="0">
                <a:latin typeface="Courier New"/>
                <a:cs typeface="Courier New"/>
              </a:rPr>
              <a:t>blockDim.x</a:t>
            </a:r>
            <a:r>
              <a:rPr sz="2539" b="1" spc="-825" dirty="0">
                <a:latin typeface="Courier New"/>
                <a:cs typeface="Courier New"/>
              </a:rPr>
              <a:t> </a:t>
            </a:r>
            <a:r>
              <a:rPr sz="2539" dirty="0">
                <a:latin typeface="Arial"/>
                <a:cs typeface="Arial"/>
              </a:rPr>
              <a:t>- </a:t>
            </a:r>
            <a:r>
              <a:rPr sz="2539" spc="-5" dirty="0">
                <a:latin typeface="Arial"/>
                <a:cs typeface="Arial"/>
              </a:rPr>
              <a:t>1) reads the halo  before thread </a:t>
            </a:r>
            <a:r>
              <a:rPr sz="2539" dirty="0">
                <a:latin typeface="Arial"/>
                <a:cs typeface="Arial"/>
              </a:rPr>
              <a:t>0 </a:t>
            </a:r>
            <a:r>
              <a:rPr sz="2539" spc="-5" dirty="0">
                <a:latin typeface="Arial"/>
                <a:cs typeface="Arial"/>
              </a:rPr>
              <a:t>has fetched</a:t>
            </a:r>
            <a:r>
              <a:rPr sz="2539" dirty="0">
                <a:latin typeface="Arial"/>
                <a:cs typeface="Arial"/>
              </a:rPr>
              <a:t> it</a:t>
            </a:r>
          </a:p>
          <a:p>
            <a:pPr marL="141075">
              <a:spcBef>
                <a:spcPts val="462"/>
              </a:spcBef>
              <a:tabLst>
                <a:tab pos="402497" algn="l"/>
              </a:tabLst>
            </a:pPr>
            <a:r>
              <a:rPr sz="2448" spc="-6" baseline="12345" dirty="0">
                <a:latin typeface="Arial"/>
                <a:cs typeface="Arial"/>
              </a:rPr>
              <a:t>–	</a:t>
            </a:r>
            <a:r>
              <a:rPr sz="2176" spc="-5" dirty="0">
                <a:latin typeface="Arial"/>
                <a:cs typeface="Arial"/>
              </a:rPr>
              <a:t>Data race!</a:t>
            </a:r>
            <a:endParaRPr sz="217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086" y="6412860"/>
            <a:ext cx="1430909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dirty="0">
                <a:latin typeface="Arial"/>
                <a:cs typeface="Arial"/>
              </a:rPr>
              <a:t>© </a:t>
            </a:r>
            <a:r>
              <a:rPr sz="1632" spc="-5" dirty="0">
                <a:latin typeface="Arial"/>
                <a:cs typeface="Arial"/>
              </a:rPr>
              <a:t>NVIDIA</a:t>
            </a:r>
            <a:r>
              <a:rPr sz="1632" spc="-150" dirty="0">
                <a:latin typeface="Arial"/>
                <a:cs typeface="Arial"/>
              </a:rPr>
              <a:t> </a:t>
            </a:r>
            <a:r>
              <a:rPr sz="1632" spc="-5" dirty="0">
                <a:latin typeface="Arial"/>
                <a:cs typeface="Arial"/>
              </a:rPr>
              <a:t>corp.</a:t>
            </a:r>
            <a:endParaRPr sz="1632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5660" y="3194221"/>
            <a:ext cx="520540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b="1" spc="-5" dirty="0">
                <a:latin typeface="Courier New"/>
                <a:cs typeface="Courier New"/>
              </a:rPr>
              <a:t>in[]</a:t>
            </a:r>
            <a:endParaRPr sz="1632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20160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60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6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27455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60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6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4750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60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6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42045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60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6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49339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6634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63929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1223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78518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85813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3108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0402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07697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14992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22286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29581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36876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44171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51465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58759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66054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73348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80643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87938" y="4223785"/>
            <a:ext cx="147410" cy="219963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90218" y="4858336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0"/>
                </a:moveTo>
                <a:lnTo>
                  <a:pt x="13096" y="41969"/>
                </a:lnTo>
                <a:lnTo>
                  <a:pt x="47625" y="78581"/>
                </a:lnTo>
                <a:lnTo>
                  <a:pt x="96440" y="104477"/>
                </a:lnTo>
                <a:lnTo>
                  <a:pt x="152400" y="114300"/>
                </a:lnTo>
                <a:lnTo>
                  <a:pt x="762000" y="114300"/>
                </a:lnTo>
                <a:lnTo>
                  <a:pt x="817959" y="124122"/>
                </a:lnTo>
                <a:lnTo>
                  <a:pt x="866775" y="150018"/>
                </a:lnTo>
                <a:lnTo>
                  <a:pt x="901303" y="186630"/>
                </a:lnTo>
                <a:lnTo>
                  <a:pt x="914400" y="228599"/>
                </a:lnTo>
                <a:lnTo>
                  <a:pt x="927496" y="186630"/>
                </a:lnTo>
                <a:lnTo>
                  <a:pt x="962025" y="150018"/>
                </a:lnTo>
                <a:lnTo>
                  <a:pt x="1010840" y="124122"/>
                </a:lnTo>
                <a:lnTo>
                  <a:pt x="1066800" y="114300"/>
                </a:lnTo>
                <a:lnTo>
                  <a:pt x="1676400" y="114300"/>
                </a:lnTo>
                <a:lnTo>
                  <a:pt x="1732359" y="104477"/>
                </a:lnTo>
                <a:lnTo>
                  <a:pt x="1781175" y="78581"/>
                </a:lnTo>
                <a:lnTo>
                  <a:pt x="1815703" y="41969"/>
                </a:lnTo>
                <a:lnTo>
                  <a:pt x="1828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90218" y="50656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48576" y="4858336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0"/>
                </a:moveTo>
                <a:lnTo>
                  <a:pt x="13096" y="41969"/>
                </a:lnTo>
                <a:lnTo>
                  <a:pt x="47625" y="78581"/>
                </a:lnTo>
                <a:lnTo>
                  <a:pt x="96440" y="104477"/>
                </a:lnTo>
                <a:lnTo>
                  <a:pt x="152400" y="114300"/>
                </a:lnTo>
                <a:lnTo>
                  <a:pt x="762000" y="114300"/>
                </a:lnTo>
                <a:lnTo>
                  <a:pt x="817959" y="124122"/>
                </a:lnTo>
                <a:lnTo>
                  <a:pt x="866775" y="150018"/>
                </a:lnTo>
                <a:lnTo>
                  <a:pt x="901303" y="186630"/>
                </a:lnTo>
                <a:lnTo>
                  <a:pt x="914400" y="228599"/>
                </a:lnTo>
                <a:lnTo>
                  <a:pt x="927496" y="186630"/>
                </a:lnTo>
                <a:lnTo>
                  <a:pt x="962025" y="150018"/>
                </a:lnTo>
                <a:lnTo>
                  <a:pt x="1010840" y="124122"/>
                </a:lnTo>
                <a:lnTo>
                  <a:pt x="1066800" y="114300"/>
                </a:lnTo>
                <a:lnTo>
                  <a:pt x="1676400" y="114300"/>
                </a:lnTo>
                <a:lnTo>
                  <a:pt x="1732359" y="104477"/>
                </a:lnTo>
                <a:lnTo>
                  <a:pt x="1781175" y="78581"/>
                </a:lnTo>
                <a:lnTo>
                  <a:pt x="1815703" y="41969"/>
                </a:lnTo>
                <a:lnTo>
                  <a:pt x="1828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48576" y="50656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06933" y="4858336"/>
            <a:ext cx="1658358" cy="207295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0"/>
                </a:moveTo>
                <a:lnTo>
                  <a:pt x="13096" y="41969"/>
                </a:lnTo>
                <a:lnTo>
                  <a:pt x="47625" y="78581"/>
                </a:lnTo>
                <a:lnTo>
                  <a:pt x="96440" y="104477"/>
                </a:lnTo>
                <a:lnTo>
                  <a:pt x="152400" y="114300"/>
                </a:lnTo>
                <a:lnTo>
                  <a:pt x="762000" y="114300"/>
                </a:lnTo>
                <a:lnTo>
                  <a:pt x="817959" y="124122"/>
                </a:lnTo>
                <a:lnTo>
                  <a:pt x="866775" y="150018"/>
                </a:lnTo>
                <a:lnTo>
                  <a:pt x="901303" y="186630"/>
                </a:lnTo>
                <a:lnTo>
                  <a:pt x="914400" y="228599"/>
                </a:lnTo>
                <a:lnTo>
                  <a:pt x="927496" y="186630"/>
                </a:lnTo>
                <a:lnTo>
                  <a:pt x="962025" y="150018"/>
                </a:lnTo>
                <a:lnTo>
                  <a:pt x="1010840" y="124122"/>
                </a:lnTo>
                <a:lnTo>
                  <a:pt x="1066800" y="114300"/>
                </a:lnTo>
                <a:lnTo>
                  <a:pt x="1676400" y="114300"/>
                </a:lnTo>
                <a:lnTo>
                  <a:pt x="1732359" y="104477"/>
                </a:lnTo>
                <a:lnTo>
                  <a:pt x="1781175" y="78581"/>
                </a:lnTo>
                <a:lnTo>
                  <a:pt x="1815703" y="41969"/>
                </a:lnTo>
                <a:lnTo>
                  <a:pt x="1828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06933" y="50656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681008" y="5054115"/>
            <a:ext cx="511903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54" dirty="0">
                <a:latin typeface="Arial"/>
                <a:cs typeface="Arial"/>
              </a:rPr>
              <a:t>W</a:t>
            </a:r>
            <a:r>
              <a:rPr sz="1632" spc="-5" dirty="0">
                <a:latin typeface="Arial"/>
                <a:cs typeface="Arial"/>
              </a:rPr>
              <a:t>arp</a:t>
            </a:r>
            <a:endParaRPr sz="1632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39365" y="5075997"/>
            <a:ext cx="511903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54" dirty="0">
                <a:latin typeface="Arial"/>
                <a:cs typeface="Arial"/>
              </a:rPr>
              <a:t>W</a:t>
            </a:r>
            <a:r>
              <a:rPr sz="1632" spc="-5" dirty="0">
                <a:latin typeface="Arial"/>
                <a:cs typeface="Arial"/>
              </a:rPr>
              <a:t>arp</a:t>
            </a:r>
            <a:endParaRPr sz="1632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97723" y="5075997"/>
            <a:ext cx="511903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spc="-54" dirty="0">
                <a:latin typeface="Arial"/>
                <a:cs typeface="Arial"/>
              </a:rPr>
              <a:t>W</a:t>
            </a:r>
            <a:r>
              <a:rPr sz="1632" spc="-5" dirty="0">
                <a:latin typeface="Arial"/>
                <a:cs typeface="Arial"/>
              </a:rPr>
              <a:t>arp</a:t>
            </a:r>
            <a:endParaRPr sz="1632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253386" y="6072443"/>
            <a:ext cx="2694831" cy="613823"/>
          </a:xfrm>
          <a:custGeom>
            <a:avLst/>
            <a:gdLst/>
            <a:ahLst/>
            <a:cxnLst/>
            <a:rect l="l" t="t" r="r" b="b"/>
            <a:pathLst>
              <a:path w="2971800" h="676909">
                <a:moveTo>
                  <a:pt x="2971800" y="0"/>
                </a:moveTo>
                <a:lnTo>
                  <a:pt x="0" y="0"/>
                </a:lnTo>
                <a:lnTo>
                  <a:pt x="0" y="676910"/>
                </a:lnTo>
                <a:lnTo>
                  <a:pt x="2971800" y="676910"/>
                </a:lnTo>
                <a:lnTo>
                  <a:pt x="2971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53386" y="6072443"/>
            <a:ext cx="2694831" cy="613823"/>
          </a:xfrm>
          <a:custGeom>
            <a:avLst/>
            <a:gdLst/>
            <a:ahLst/>
            <a:cxnLst/>
            <a:rect l="l" t="t" r="r" b="b"/>
            <a:pathLst>
              <a:path w="2971800" h="676909">
                <a:moveTo>
                  <a:pt x="1485900" y="676910"/>
                </a:moveTo>
                <a:lnTo>
                  <a:pt x="0" y="676910"/>
                </a:lnTo>
                <a:lnTo>
                  <a:pt x="0" y="0"/>
                </a:lnTo>
                <a:lnTo>
                  <a:pt x="2971800" y="0"/>
                </a:lnTo>
                <a:lnTo>
                  <a:pt x="2971800" y="676910"/>
                </a:lnTo>
                <a:lnTo>
                  <a:pt x="1485900" y="67691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339759" y="6116206"/>
            <a:ext cx="2521510" cy="494806"/>
          </a:xfrm>
          <a:prstGeom prst="rect">
            <a:avLst/>
          </a:prstGeom>
        </p:spPr>
        <p:txBody>
          <a:bodyPr vert="horz" wrap="square" lIns="0" tIns="32821" rIns="0" bIns="0" rtlCol="0">
            <a:spAutoFit/>
          </a:bodyPr>
          <a:lstStyle/>
          <a:p>
            <a:pPr marL="409982" marR="4607" indent="-398466">
              <a:lnSpc>
                <a:spcPts val="1832"/>
              </a:lnSpc>
              <a:spcBef>
                <a:spcPts val="258"/>
              </a:spcBef>
            </a:pPr>
            <a:r>
              <a:rPr sz="1632" i="1" spc="-9" dirty="0">
                <a:latin typeface="Arial"/>
                <a:cs typeface="Arial"/>
              </a:rPr>
              <a:t>Note: </a:t>
            </a:r>
            <a:r>
              <a:rPr sz="1632" i="1" spc="-5" dirty="0">
                <a:latin typeface="Arial"/>
                <a:cs typeface="Arial"/>
              </a:rPr>
              <a:t>CUDA warps</a:t>
            </a:r>
            <a:r>
              <a:rPr sz="1632" i="1" spc="-95" dirty="0">
                <a:latin typeface="Arial"/>
                <a:cs typeface="Arial"/>
              </a:rPr>
              <a:t> </a:t>
            </a:r>
            <a:r>
              <a:rPr sz="1632" i="1" spc="-9" dirty="0">
                <a:latin typeface="Arial"/>
                <a:cs typeface="Arial"/>
              </a:rPr>
              <a:t>actually  </a:t>
            </a:r>
            <a:r>
              <a:rPr sz="1632" i="1" spc="-5" dirty="0">
                <a:latin typeface="Arial"/>
                <a:cs typeface="Arial"/>
              </a:rPr>
              <a:t>contain 32</a:t>
            </a:r>
            <a:r>
              <a:rPr sz="1632" i="1" spc="-23" dirty="0">
                <a:latin typeface="Arial"/>
                <a:cs typeface="Arial"/>
              </a:rPr>
              <a:t> </a:t>
            </a:r>
            <a:r>
              <a:rPr sz="1632" i="1" spc="-9" dirty="0">
                <a:latin typeface="Arial"/>
                <a:cs typeface="Arial"/>
              </a:rPr>
              <a:t>threads</a:t>
            </a:r>
            <a:endParaRPr sz="1632" dirty="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8789" y="4437989"/>
            <a:ext cx="769294" cy="26278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632" b="1" spc="-5" dirty="0">
                <a:latin typeface="Courier New"/>
                <a:cs typeface="Courier New"/>
              </a:rPr>
              <a:t>temp[]</a:t>
            </a:r>
            <a:endParaRPr sz="1632">
              <a:latin typeface="Courier New"/>
              <a:cs typeface="Courier New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005742"/>
              </p:ext>
            </p:extLst>
          </p:nvPr>
        </p:nvGraphicFramePr>
        <p:xfrm>
          <a:off x="846450" y="3199979"/>
          <a:ext cx="7462594" cy="10330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50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51"/>
                    </a:ext>
                  </a:extLst>
                </a:gridCol>
                <a:gridCol w="103647">
                  <a:extLst>
                    <a:ext uri="{9D8B030D-6E8A-4147-A177-3AD203B41FA5}">
                      <a16:colId xmlns:a16="http://schemas.microsoft.com/office/drawing/2014/main" val="2005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5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5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5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56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57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428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4485"/>
                      </a:solidFill>
                      <a:prstDash val="soli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1675629" y="444374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65291" y="4443747"/>
            <a:ext cx="414589" cy="414589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4" name="object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058811"/>
              </p:ext>
            </p:extLst>
          </p:nvPr>
        </p:nvGraphicFramePr>
        <p:xfrm>
          <a:off x="1675629" y="4443747"/>
          <a:ext cx="5804258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72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__syncthreads()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GB" dirty="0">
                <a:solidFill>
                  <a:srgbClr val="D6840C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GB" dirty="0" err="1">
                <a:solidFill>
                  <a:srgbClr val="D6840C"/>
                </a:solidFill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GB" dirty="0">
                <a:solidFill>
                  <a:srgbClr val="D6840C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Synchronizes all threads within a block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GB" dirty="0"/>
              <a:t>Used to prevent RAW / WAR / WAW hazards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All threads must reach the barrier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GB" dirty="0"/>
              <a:t>In conditional code, the condition must be uniform across the block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253067070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Stencil Kernel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1393465"/>
            <a:ext cx="858202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6" rIns="91433" bIns="45716"/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stencil_1d(</a:t>
            </a:r>
            <a:r>
              <a:rPr lang="en-GB" sz="18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*in, </a:t>
            </a:r>
            <a:r>
              <a:rPr lang="en-GB" sz="18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*out) {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kern="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__shared__</a:t>
            </a:r>
            <a:r>
              <a:rPr lang="en-GB" sz="1800" b="1" kern="0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temp[BLOCK_SIZE + 2 * RADIUS];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+ radius;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sz="1800" b="1" kern="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i="1" kern="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i="1" kern="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Read input elements into shared memory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temp[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] = in[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   if (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&lt; RADIUS) {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       temp[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– RADIUS] = in[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– RADIUS];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       temp[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+ BLOCK_SIZE] = in[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+ BLOCK_SIZE];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sz="1800" b="1" kern="0" dirty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i="1" kern="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i="1" kern="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Synchronize (ensure all the data is available)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kern="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GB" sz="1800" b="1" kern="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();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460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Stencil Kernel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1600200"/>
            <a:ext cx="85979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6" rIns="91433" bIns="45716"/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i="1" kern="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// Apply the stencil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result = 0;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   for (</a:t>
            </a:r>
            <a:r>
              <a:rPr lang="en-GB" sz="1800" b="1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offset = -RADIUS ; offset &lt;= RADIUS ; offset++)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       result += temp[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lindex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 + offset];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sz="1800" b="1" kern="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i="1" kern="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i="1" kern="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Store the result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out[</a:t>
            </a:r>
            <a:r>
              <a:rPr lang="en-GB" sz="1800" b="1" kern="0" dirty="0" err="1">
                <a:latin typeface="Courier New" pitchFamily="49" charset="0"/>
                <a:cs typeface="Courier New" pitchFamily="49" charset="0"/>
              </a:rPr>
              <a:t>gindex</a:t>
            </a: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] = result;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sz="1800" b="1" kern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87517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10" y="1600214"/>
            <a:ext cx="8820980" cy="4525963"/>
          </a:xfrm>
        </p:spPr>
        <p:txBody>
          <a:bodyPr>
            <a:normAutofit/>
          </a:bodyPr>
          <a:lstStyle/>
          <a:p>
            <a:r>
              <a:rPr lang="en-GB" dirty="0"/>
              <a:t>Launching parallel threads</a:t>
            </a:r>
          </a:p>
          <a:p>
            <a:pPr lvl="1"/>
            <a:r>
              <a:rPr lang="en-GB" dirty="0"/>
              <a:t>Launch 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GB" dirty="0"/>
              <a:t> blocks with 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GB" dirty="0"/>
              <a:t> threads per block with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kernel</a:t>
            </a: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&lt;&lt;&lt;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N,M</a:t>
            </a: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&gt;&gt;&gt;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;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/>
              <a:t>Use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dirty="0">
                <a:solidFill>
                  <a:schemeClr val="accent4"/>
                </a:solidFill>
              </a:rPr>
              <a:t> </a:t>
            </a:r>
            <a:r>
              <a:rPr lang="en-GB" dirty="0"/>
              <a:t>to access block index within grid</a:t>
            </a:r>
          </a:p>
          <a:p>
            <a:pPr lvl="1"/>
            <a:r>
              <a:rPr lang="en-GB" dirty="0"/>
              <a:t>Use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800" b="1" dirty="0">
                <a:solidFill>
                  <a:schemeClr val="accent6"/>
                </a:solidFill>
              </a:rPr>
              <a:t> </a:t>
            </a:r>
            <a:r>
              <a:rPr lang="en-GB" dirty="0"/>
              <a:t>to access thread index within block</a:t>
            </a:r>
          </a:p>
          <a:p>
            <a:endParaRPr lang="en-GB" dirty="0"/>
          </a:p>
          <a:p>
            <a:r>
              <a:rPr lang="en-GB" dirty="0"/>
              <a:t>Allocate elements to threads:</a:t>
            </a:r>
          </a:p>
          <a:p>
            <a:pPr marL="0" lvl="0" indent="0">
              <a:buNone/>
            </a:pPr>
            <a:endParaRPr lang="en-GB" sz="1600" dirty="0">
              <a:solidFill>
                <a:srgbClr val="8AAD00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None/>
            </a:pPr>
            <a:r>
              <a:rPr lang="en-GB" sz="2000" b="1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GB" sz="2000" b="1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 err="1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blockDim.x</a:t>
            </a:r>
            <a:r>
              <a:rPr lang="en-GB" sz="2000" b="1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108301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(2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__shared__ </a:t>
            </a:r>
            <a:r>
              <a:rPr lang="en-GB" dirty="0"/>
              <a:t>to declare a variable/array in shared memory</a:t>
            </a:r>
          </a:p>
          <a:p>
            <a:pPr lvl="1"/>
            <a:r>
              <a:rPr lang="en-GB" dirty="0"/>
              <a:t>Data is shared between threads in a block</a:t>
            </a:r>
          </a:p>
          <a:p>
            <a:pPr lvl="1"/>
            <a:r>
              <a:rPr lang="en-GB" dirty="0"/>
              <a:t>Not visible to threads in other blocks</a:t>
            </a:r>
          </a:p>
          <a:p>
            <a:endParaRPr lang="en-GB" dirty="0"/>
          </a:p>
          <a:p>
            <a:r>
              <a:rPr lang="en-GB" dirty="0"/>
              <a:t>Use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dirty="0"/>
              <a:t>as a barrier</a:t>
            </a:r>
          </a:p>
          <a:p>
            <a:pPr lvl="1"/>
            <a:r>
              <a:rPr lang="en-GB" dirty="0"/>
              <a:t>Use to prevent data hazards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5770371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22313" y="4406900"/>
            <a:ext cx="5424862" cy="132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73B9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16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32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49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6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all" spc="0" normalizeH="0" baseline="0" noProof="0">
                <a:ln>
                  <a:noFill/>
                </a:ln>
                <a:solidFill>
                  <a:srgbClr val="73B9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Managing the Device</a:t>
            </a:r>
            <a:endParaRPr kumimoji="0" lang="en-GB" sz="4000" b="1" i="0" u="none" strike="noStrike" kern="0" cap="all" spc="0" normalizeH="0" baseline="0" noProof="0" dirty="0">
              <a:ln>
                <a:noFill/>
              </a:ln>
              <a:solidFill>
                <a:srgbClr val="73B9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6399157" y="1512905"/>
            <a:ext cx="3046" cy="3514717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6402203" y="149640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4376977" y="1688760"/>
            <a:ext cx="2025225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59" name="AutoShape 14"/>
          <p:cNvSpPr>
            <a:spLocks noChangeArrowheads="1"/>
          </p:cNvSpPr>
          <p:nvPr/>
        </p:nvSpPr>
        <p:spPr bwMode="ltGray">
          <a:xfrm>
            <a:off x="6739739" y="1296401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Heterogeneous Computing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 </a:t>
            </a:r>
          </a:p>
        </p:txBody>
      </p:sp>
      <p:sp>
        <p:nvSpPr>
          <p:cNvPr id="60" name="AutoShape 14"/>
          <p:cNvSpPr>
            <a:spLocks noChangeArrowheads="1"/>
          </p:cNvSpPr>
          <p:nvPr/>
        </p:nvSpPr>
        <p:spPr bwMode="ltGray">
          <a:xfrm>
            <a:off x="6739739" y="1737803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Blocks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ltGray">
          <a:xfrm>
            <a:off x="6739739" y="2179206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Threads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2" name="AutoShape 14"/>
          <p:cNvSpPr>
            <a:spLocks noChangeArrowheads="1"/>
          </p:cNvSpPr>
          <p:nvPr/>
        </p:nvSpPr>
        <p:spPr bwMode="ltGray">
          <a:xfrm>
            <a:off x="6739739" y="2620608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Indexing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3" name="AutoShape 14"/>
          <p:cNvSpPr>
            <a:spLocks noChangeArrowheads="1"/>
          </p:cNvSpPr>
          <p:nvPr/>
        </p:nvSpPr>
        <p:spPr bwMode="ltGray">
          <a:xfrm>
            <a:off x="6739739" y="3062010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Shared memory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4" name="AutoShape 14"/>
          <p:cNvSpPr>
            <a:spLocks noChangeArrowheads="1"/>
          </p:cNvSpPr>
          <p:nvPr/>
        </p:nvSpPr>
        <p:spPr bwMode="ltGray">
          <a:xfrm>
            <a:off x="6739739" y="3503412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>
              <a:lumMod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__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syncthreads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()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5" name="AutoShape 14"/>
          <p:cNvSpPr>
            <a:spLocks noChangeArrowheads="1"/>
          </p:cNvSpPr>
          <p:nvPr/>
        </p:nvSpPr>
        <p:spPr bwMode="auto">
          <a:xfrm>
            <a:off x="6739739" y="3944814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Asynchronous operation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AutoShape 14"/>
          <p:cNvSpPr>
            <a:spLocks noChangeArrowheads="1"/>
          </p:cNvSpPr>
          <p:nvPr/>
        </p:nvSpPr>
        <p:spPr bwMode="auto">
          <a:xfrm>
            <a:off x="6739739" y="4386217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Handling errors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7" name="AutoShape 14"/>
          <p:cNvSpPr>
            <a:spLocks noChangeArrowheads="1"/>
          </p:cNvSpPr>
          <p:nvPr/>
        </p:nvSpPr>
        <p:spPr bwMode="auto">
          <a:xfrm>
            <a:off x="6739739" y="4827621"/>
            <a:ext cx="2287755" cy="400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MS PGothic" pitchFamily="34" charset="-128"/>
                <a:cs typeface="Arial" charset="0"/>
              </a:rPr>
              <a:t>Managing devices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4301970" y="1231695"/>
            <a:ext cx="16818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8AAD00">
                    <a:lumMod val="50000"/>
                  </a:srgbClr>
                </a:solidFill>
                <a:effectLst/>
                <a:uLnTx/>
                <a:uFillTx/>
                <a:latin typeface="Trebuchet MS" pitchFamily="34" charset="0"/>
              </a:rPr>
              <a:t>CONCEPTS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6400980" y="2379206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0" name="Straight Connector 69"/>
          <p:cNvCxnSpPr/>
          <p:nvPr/>
        </p:nvCxnSpPr>
        <p:spPr>
          <a:xfrm>
            <a:off x="6402203" y="195285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>
            <a:off x="6400979" y="2820608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>
            <a:off x="6402203" y="3262010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6402203" y="3703412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6402203" y="4144814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6402203" y="4586217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6402203" y="5027621"/>
            <a:ext cx="337538" cy="0"/>
          </a:xfrm>
          <a:prstGeom prst="line">
            <a:avLst/>
          </a:prstGeom>
          <a:noFill/>
          <a:ln w="15875" cap="flat" cmpd="sng" algn="ctr">
            <a:solidFill>
              <a:srgbClr val="717379"/>
            </a:solidFill>
            <a:prstDash val="sysDot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699201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Coordinating Host &amp;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10" y="1600214"/>
            <a:ext cx="8795320" cy="4525963"/>
          </a:xfrm>
        </p:spPr>
        <p:txBody>
          <a:bodyPr/>
          <a:lstStyle/>
          <a:p>
            <a:r>
              <a:rPr lang="en-GB" dirty="0"/>
              <a:t>Kernel launches are </a:t>
            </a:r>
            <a:r>
              <a:rPr lang="en-GB" dirty="0">
                <a:solidFill>
                  <a:schemeClr val="accent6"/>
                </a:solidFill>
              </a:rPr>
              <a:t>asynchronous</a:t>
            </a:r>
          </a:p>
          <a:p>
            <a:pPr lvl="1"/>
            <a:r>
              <a:rPr lang="en-GB" dirty="0"/>
              <a:t>Control returns to the CPU immediately</a:t>
            </a:r>
          </a:p>
          <a:p>
            <a:endParaRPr lang="en-GB" dirty="0"/>
          </a:p>
          <a:p>
            <a:r>
              <a:rPr lang="en-GB" dirty="0"/>
              <a:t>CPU needs to synchronize before consuming the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02614"/>
              </p:ext>
            </p:extLst>
          </p:nvPr>
        </p:nvGraphicFramePr>
        <p:xfrm>
          <a:off x="521550" y="4329100"/>
          <a:ext cx="8513446" cy="2139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latin typeface="Courier New" pitchFamily="49" charset="0"/>
                          <a:cs typeface="Courier New" pitchFamily="49" charset="0"/>
                        </a:rPr>
                        <a:t>cudaMemcpy</a:t>
                      </a:r>
                      <a:r>
                        <a:rPr lang="en-GB" sz="2000" b="1" dirty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</a:txBody>
                  <a:tcPr marL="76200" marR="76200" marT="50800" marB="50800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Blocks the CPU until the copy is complete</a:t>
                      </a:r>
                    </a:p>
                    <a:p>
                      <a:r>
                        <a:rPr lang="en-GB" sz="2000" dirty="0"/>
                        <a:t>Copy begins when all preceding CUDA calls have completed</a:t>
                      </a:r>
                    </a:p>
                  </a:txBody>
                  <a:tcPr marL="76200" marR="76200"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044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latin typeface="Courier New" pitchFamily="49" charset="0"/>
                          <a:cs typeface="Courier New" pitchFamily="49" charset="0"/>
                        </a:rPr>
                        <a:t>cudaMemcpyAsync</a:t>
                      </a:r>
                      <a:r>
                        <a:rPr lang="en-GB" sz="2000" b="1" dirty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</a:txBody>
                  <a:tcPr marL="76200" marR="76200" marT="50800" marB="50800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Asynchronous</a:t>
                      </a:r>
                      <a:r>
                        <a:rPr lang="en-GB" sz="2000" baseline="0" dirty="0"/>
                        <a:t>, does not block the CPU</a:t>
                      </a:r>
                      <a:endParaRPr lang="en-GB" sz="2000" dirty="0"/>
                    </a:p>
                  </a:txBody>
                  <a:tcPr marL="76200" marR="76200"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044">
                <a:tc>
                  <a:txBody>
                    <a:bodyPr/>
                    <a:lstStyle/>
                    <a:p>
                      <a:pPr marL="0" marR="0" indent="0" algn="l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err="1">
                          <a:latin typeface="Courier New" pitchFamily="49" charset="0"/>
                          <a:cs typeface="Courier New" pitchFamily="49" charset="0"/>
                        </a:rPr>
                        <a:t>cudaDeviceSynchronize</a:t>
                      </a:r>
                      <a:r>
                        <a:rPr lang="en-GB" sz="2000" b="1" dirty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GB" sz="16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6200" marR="76200" marT="50800" marB="50800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Blocks the CPU until all preceding CUDA calls have</a:t>
                      </a:r>
                      <a:r>
                        <a:rPr lang="en-GB" sz="2000" baseline="0" dirty="0"/>
                        <a:t> completed</a:t>
                      </a:r>
                      <a:endParaRPr lang="en-GB" sz="2000" dirty="0"/>
                    </a:p>
                  </a:txBody>
                  <a:tcPr marL="76200" marR="762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60746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All CUDA API calls return an error code (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Error in the API call itself</a:t>
            </a:r>
          </a:p>
          <a:p>
            <a:pPr marL="571454" lvl="1" indent="0">
              <a:buNone/>
            </a:pPr>
            <a:r>
              <a:rPr lang="en-GB" dirty="0"/>
              <a:t>	OR</a:t>
            </a:r>
          </a:p>
          <a:p>
            <a:pPr lvl="1"/>
            <a:r>
              <a:rPr lang="en-GB" dirty="0"/>
              <a:t>Error in an earlier asynchronous operation (e.g. kernel)</a:t>
            </a:r>
          </a:p>
          <a:p>
            <a:endParaRPr lang="en-GB" dirty="0"/>
          </a:p>
          <a:p>
            <a:r>
              <a:rPr lang="en-GB" dirty="0"/>
              <a:t>Get the error code for the last error:</a:t>
            </a:r>
          </a:p>
          <a:p>
            <a:pPr marL="571454" lvl="1" indent="0">
              <a:buNone/>
            </a:pPr>
            <a:r>
              <a:rPr lang="en-GB" sz="19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9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cudaGetLastError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GB" sz="33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/>
              <a:t>Get a string to describe the error:</a:t>
            </a:r>
          </a:p>
          <a:p>
            <a:pPr marL="571454" lvl="1" indent="0">
              <a:buNone/>
            </a:pPr>
            <a:r>
              <a:rPr lang="en-GB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char *</a:t>
            </a:r>
            <a:r>
              <a:rPr lang="en-GB" sz="19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cudaGetErrorString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cudaError_t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endParaRPr lang="en-GB" sz="3300" dirty="0"/>
          </a:p>
          <a:p>
            <a:pPr marL="571454" lvl="1" indent="0">
              <a:buNone/>
            </a:pPr>
            <a:r>
              <a:rPr lang="en-GB" sz="19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("%s\n", 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cudaGetErrorString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900" b="1" dirty="0" err="1">
                <a:latin typeface="Courier New" pitchFamily="49" charset="0"/>
                <a:cs typeface="Courier New" pitchFamily="49" charset="0"/>
              </a:rPr>
              <a:t>cudaGetLastError</a:t>
            </a:r>
            <a:r>
              <a:rPr lang="en-GB" sz="1900" b="1" dirty="0">
                <a:latin typeface="Courier New" pitchFamily="49" charset="0"/>
                <a:cs typeface="Courier New" pitchFamily="49" charset="0"/>
              </a:rPr>
              <a:t>()));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03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0617" y="5751777"/>
            <a:ext cx="114299" cy="11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16905" y="413665"/>
            <a:ext cx="1160674" cy="546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245" y="1448780"/>
            <a:ext cx="3289299" cy="414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03F5148-03E6-4CB3-9C3C-CA4CD0703D30}"/>
              </a:ext>
            </a:extLst>
          </p:cNvPr>
          <p:cNvSpPr/>
          <p:nvPr/>
        </p:nvSpPr>
        <p:spPr>
          <a:xfrm>
            <a:off x="4194076" y="1448780"/>
            <a:ext cx="4378425" cy="3459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797ADA5-EE53-4DB8-B392-0EE72E218C1A}"/>
              </a:ext>
            </a:extLst>
          </p:cNvPr>
          <p:cNvSpPr/>
          <p:nvPr/>
        </p:nvSpPr>
        <p:spPr>
          <a:xfrm>
            <a:off x="4752020" y="5035729"/>
            <a:ext cx="2817813" cy="830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Device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14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Application can query and select GPUs</a:t>
            </a:r>
          </a:p>
          <a:p>
            <a:pPr marL="571454" lvl="1" indent="0">
              <a:buNone/>
            </a:pPr>
            <a:r>
              <a:rPr lang="en-GB" sz="18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cudaGetDeviceCount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*count)</a:t>
            </a:r>
          </a:p>
          <a:p>
            <a:pPr marL="571454" lvl="1" indent="0">
              <a:buNone/>
            </a:pP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cudaSetDevice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device)</a:t>
            </a:r>
          </a:p>
          <a:p>
            <a:pPr marL="571454" lvl="1" indent="0">
              <a:buNone/>
            </a:pP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cudaGetDevice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*device)</a:t>
            </a:r>
          </a:p>
          <a:p>
            <a:pPr marL="571454" lvl="1" indent="0">
              <a:buNone/>
            </a:pP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cudaGetDeviceProperties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cudaDeviceProp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*prop, 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device)</a:t>
            </a:r>
          </a:p>
          <a:p>
            <a:pPr lvl="1"/>
            <a:endParaRPr lang="en-GB" dirty="0"/>
          </a:p>
          <a:p>
            <a:r>
              <a:rPr lang="en-GB" dirty="0"/>
              <a:t>Multiple threads can share a device</a:t>
            </a:r>
          </a:p>
          <a:p>
            <a:pPr lvl="1"/>
            <a:endParaRPr lang="en-GB" dirty="0"/>
          </a:p>
          <a:p>
            <a:r>
              <a:rPr lang="en-GB" dirty="0"/>
              <a:t>A single thread can manage multiple devices</a:t>
            </a:r>
          </a:p>
          <a:p>
            <a:pPr marL="571454" lvl="1" indent="0">
              <a:buNone/>
            </a:pPr>
            <a:r>
              <a:rPr lang="en-GB" sz="18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cudaSetDevice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GB" b="1" dirty="0"/>
              <a:t> </a:t>
            </a:r>
            <a:r>
              <a:rPr lang="en-GB" sz="2600" dirty="0"/>
              <a:t>to select current device</a:t>
            </a:r>
            <a:endParaRPr lang="en-GB" dirty="0"/>
          </a:p>
          <a:p>
            <a:pPr marL="571454" lvl="1" indent="0">
              <a:buNone/>
            </a:pP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GB" b="1" dirty="0"/>
              <a:t> </a:t>
            </a:r>
            <a:r>
              <a:rPr lang="en-GB" sz="2600" dirty="0"/>
              <a:t>for peer-to-peer copies</a:t>
            </a:r>
            <a:r>
              <a:rPr lang="en-GB" sz="2600" baseline="30000" dirty="0"/>
              <a:t>✝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642230" y="6229312"/>
            <a:ext cx="2472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GB" sz="1200" baseline="30000" dirty="0"/>
              <a:t>✝</a:t>
            </a:r>
            <a:r>
              <a:rPr lang="en-US" sz="1200" dirty="0">
                <a:latin typeface="Trebuchet MS" pitchFamily="34" charset="0"/>
              </a:rPr>
              <a:t> requires OS and device support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8456449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CUDA C/C++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</a:p>
          <a:p>
            <a:pPr lvl="1"/>
            <a:r>
              <a:rPr lang="en-GB" dirty="0"/>
              <a:t>Write and launch CUDA C/C++ kernels</a:t>
            </a:r>
          </a:p>
          <a:p>
            <a:pPr lvl="2"/>
            <a:r>
              <a:rPr lang="en-GB" sz="1600" b="1" dirty="0">
                <a:latin typeface="Courier New" pitchFamily="49" charset="0"/>
                <a:cs typeface="Courier New" pitchFamily="49" charset="0"/>
              </a:rPr>
              <a:t>__global__</a:t>
            </a:r>
            <a:r>
              <a:rPr lang="en-GB" b="1" dirty="0"/>
              <a:t>, 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b="1" dirty="0"/>
              <a:t>, 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b="1" dirty="0"/>
              <a:t>, 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&lt;&lt;&lt;&gt;&gt;&gt;</a:t>
            </a:r>
          </a:p>
          <a:p>
            <a:pPr lvl="1"/>
            <a:r>
              <a:rPr lang="en-GB" dirty="0"/>
              <a:t>Manage GPU memory</a:t>
            </a:r>
          </a:p>
          <a:p>
            <a:pPr lvl="2"/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b="1" dirty="0"/>
              <a:t>, 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b="1" dirty="0"/>
              <a:t>, 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()</a:t>
            </a:r>
            <a:endParaRPr lang="en-GB" b="1" dirty="0"/>
          </a:p>
          <a:p>
            <a:pPr lvl="1"/>
            <a:r>
              <a:rPr lang="en-GB" dirty="0"/>
              <a:t>Manage communication and synchronization</a:t>
            </a:r>
          </a:p>
          <a:p>
            <a:pPr lvl="2"/>
            <a:r>
              <a:rPr lang="en-GB" sz="1600" b="1" dirty="0">
                <a:latin typeface="Courier New" pitchFamily="49" charset="0"/>
                <a:cs typeface="Courier New" pitchFamily="49" charset="0"/>
              </a:rPr>
              <a:t>__shared__</a:t>
            </a:r>
            <a:r>
              <a:rPr lang="en-GB" b="1" dirty="0"/>
              <a:t>, 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syncthreads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/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b="1" dirty="0"/>
              <a:t> </a:t>
            </a:r>
            <a:r>
              <a:rPr lang="en-GB" dirty="0" err="1"/>
              <a:t>vs</a:t>
            </a:r>
            <a:r>
              <a:rPr lang="en-GB" dirty="0"/>
              <a:t>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cudaMemcpyAsync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b="1" dirty="0"/>
              <a:t>, 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cudaDeviceSynchronize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0967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Capability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The </a:t>
            </a:r>
            <a:r>
              <a:rPr lang="en-GB" sz="2000" b="1" dirty="0">
                <a:solidFill>
                  <a:schemeClr val="accent6"/>
                </a:solidFill>
              </a:rPr>
              <a:t>compute capability </a:t>
            </a:r>
            <a:r>
              <a:rPr lang="en-GB" sz="2000" dirty="0"/>
              <a:t>of a device describes its architecture, e.g.</a:t>
            </a:r>
          </a:p>
          <a:p>
            <a:pPr lvl="1"/>
            <a:r>
              <a:rPr lang="en-GB" sz="1800" dirty="0"/>
              <a:t>Number of registers</a:t>
            </a:r>
          </a:p>
          <a:p>
            <a:pPr lvl="1"/>
            <a:r>
              <a:rPr lang="en-GB" sz="1800" dirty="0"/>
              <a:t>Sizes of memories</a:t>
            </a:r>
          </a:p>
          <a:p>
            <a:pPr lvl="1"/>
            <a:r>
              <a:rPr lang="en-GB" sz="1800" dirty="0"/>
              <a:t>Features &amp; capabilities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31540" y="6002713"/>
            <a:ext cx="8368771" cy="846667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The following presentations concentrate on Fermi devices</a:t>
            </a:r>
          </a:p>
          <a:p>
            <a:pPr lvl="1"/>
            <a:r>
              <a:rPr lang="en-GB" dirty="0"/>
              <a:t>Compute Capability &gt;= 2.0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27517"/>
              </p:ext>
            </p:extLst>
          </p:nvPr>
        </p:nvGraphicFramePr>
        <p:xfrm>
          <a:off x="656565" y="3023955"/>
          <a:ext cx="7800867" cy="291140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1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0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346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Compute Capability</a:t>
                      </a:r>
                      <a:endParaRPr lang="en-GB" sz="1800" b="1" dirty="0"/>
                    </a:p>
                  </a:txBody>
                  <a:tcPr marL="76200" marR="76200" marT="50800" marB="50800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Selected Features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(see CUDA C Programming Guide for complete list)</a:t>
                      </a:r>
                      <a:endParaRPr lang="en-GB" sz="1800" b="0" dirty="0"/>
                    </a:p>
                  </a:txBody>
                  <a:tcPr marL="76200" marR="76200" marT="50800" marB="50800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Tesla models</a:t>
                      </a:r>
                      <a:endParaRPr lang="en-GB" sz="1800" b="1" dirty="0"/>
                    </a:p>
                  </a:txBody>
                  <a:tcPr marL="76200" marR="76200" marT="50800" marB="50800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04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1.0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50800" marB="50800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B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Fundamental CUDA support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50800" marB="50800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B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870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50800" marB="50800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6B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04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1.3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50800" marB="50800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Double precision, improved</a:t>
                      </a:r>
                      <a:r>
                        <a:rPr lang="en-GB" sz="1800" baseline="0" dirty="0"/>
                        <a:t> memory accesses, a</a:t>
                      </a:r>
                      <a:r>
                        <a:rPr lang="en-GB" sz="1800" dirty="0"/>
                        <a:t>tomics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50800" marB="50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10-series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46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2.0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50800" marB="50800"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Caches,</a:t>
                      </a:r>
                      <a:r>
                        <a:rPr lang="en-GB" sz="1800" baseline="0" dirty="0"/>
                        <a:t> f</a:t>
                      </a:r>
                      <a:r>
                        <a:rPr lang="en-GB" sz="1800" dirty="0"/>
                        <a:t>used multiply-add, 3D grids, surfaces, ECC, P2P,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concurrent kernels/copies, function pointers, recursion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50800" marB="50800"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20-series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50800" marB="50800"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9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6916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 and Dimensions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578681"/>
            <a:ext cx="4391980" cy="4725458"/>
          </a:xfrm>
        </p:spPr>
        <p:txBody>
          <a:bodyPr>
            <a:normAutofit lnSpcReduction="10000"/>
          </a:bodyPr>
          <a:lstStyle/>
          <a:p>
            <a:pPr marL="342874" lvl="1">
              <a:buSzPct val="100000"/>
            </a:pPr>
            <a:r>
              <a:rPr lang="en-GB" dirty="0"/>
              <a:t>A kernel is launched as a grid of blocks of threads</a:t>
            </a:r>
          </a:p>
          <a:p>
            <a:pPr marL="800036" lvl="2"/>
            <a:r>
              <a:rPr lang="en-GB" dirty="0" err="1">
                <a:latin typeface="Courier New" pitchFamily="49" charset="0"/>
                <a:cs typeface="Courier New" pitchFamily="49" charset="0"/>
              </a:rPr>
              <a:t>blockIdx</a:t>
            </a:r>
            <a:r>
              <a:rPr lang="en-GB" dirty="0"/>
              <a:t> and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threadIdx</a:t>
            </a:r>
            <a:r>
              <a:rPr lang="en-GB" dirty="0"/>
              <a:t> are 3D</a:t>
            </a:r>
          </a:p>
          <a:p>
            <a:pPr marL="800036" lvl="2"/>
            <a:r>
              <a:rPr lang="en-GB" dirty="0"/>
              <a:t>We showed only one dimension (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GB" dirty="0"/>
              <a:t>)</a:t>
            </a:r>
          </a:p>
          <a:p>
            <a:endParaRPr lang="en-US" dirty="0"/>
          </a:p>
          <a:p>
            <a:r>
              <a:rPr lang="en-US" dirty="0"/>
              <a:t>Built-in variables:</a:t>
            </a:r>
          </a:p>
          <a:p>
            <a:pPr lvl="1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threadIdx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blockIdx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blockDim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gridDim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391980" y="1207353"/>
            <a:ext cx="3487888" cy="2977384"/>
          </a:xfrm>
          <a:prstGeom prst="roundRect">
            <a:avLst>
              <a:gd name="adj" fmla="val 2334"/>
            </a:avLst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Device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767023" y="1921908"/>
            <a:ext cx="2887821" cy="2128573"/>
          </a:xfrm>
          <a:prstGeom prst="roundRect">
            <a:avLst>
              <a:gd name="adj" fmla="val 3356"/>
            </a:avLst>
          </a:prstGeom>
          <a:gradFill rotWithShape="1">
            <a:gsLst>
              <a:gs pos="0">
                <a:srgbClr val="8AAD00">
                  <a:shade val="51000"/>
                  <a:satMod val="130000"/>
                </a:srgbClr>
              </a:gs>
              <a:gs pos="80000">
                <a:srgbClr val="8AAD00">
                  <a:shade val="93000"/>
                  <a:satMod val="130000"/>
                </a:srgbClr>
              </a:gs>
              <a:gs pos="100000">
                <a:srgbClr val="8AAD00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Grid 1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42064" y="2242955"/>
            <a:ext cx="621228" cy="635989"/>
          </a:xfrm>
          <a:prstGeom prst="roundRect">
            <a:avLst>
              <a:gd name="adj" fmla="val 8002"/>
            </a:avLst>
          </a:prstGeom>
          <a:gradFill rotWithShape="1">
            <a:gsLst>
              <a:gs pos="0">
                <a:srgbClr val="FF9933">
                  <a:shade val="51000"/>
                  <a:satMod val="130000"/>
                </a:srgbClr>
              </a:gs>
              <a:gs pos="80000">
                <a:srgbClr val="FF9933">
                  <a:shade val="93000"/>
                  <a:satMod val="130000"/>
                </a:srgbClr>
              </a:gs>
              <a:gs pos="100000">
                <a:srgbClr val="FF993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993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</a:t>
            </a: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(0,0,0)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929652" y="2242955"/>
            <a:ext cx="621228" cy="635989"/>
          </a:xfrm>
          <a:prstGeom prst="roundRect">
            <a:avLst>
              <a:gd name="adj" fmla="val 8002"/>
            </a:avLst>
          </a:prstGeom>
          <a:gradFill rotWithShape="1">
            <a:gsLst>
              <a:gs pos="0">
                <a:srgbClr val="FF9933">
                  <a:shade val="51000"/>
                  <a:satMod val="130000"/>
                </a:srgbClr>
              </a:gs>
              <a:gs pos="80000">
                <a:srgbClr val="FF9933">
                  <a:shade val="93000"/>
                  <a:satMod val="130000"/>
                </a:srgbClr>
              </a:gs>
              <a:gs pos="100000">
                <a:srgbClr val="FF993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993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</a:t>
            </a: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(1,0,0)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717239" y="2242955"/>
            <a:ext cx="621228" cy="635989"/>
          </a:xfrm>
          <a:prstGeom prst="roundRect">
            <a:avLst>
              <a:gd name="adj" fmla="val 8002"/>
            </a:avLst>
          </a:prstGeom>
          <a:gradFill rotWithShape="1">
            <a:gsLst>
              <a:gs pos="0">
                <a:srgbClr val="FF9933">
                  <a:shade val="51000"/>
                  <a:satMod val="130000"/>
                </a:srgbClr>
              </a:gs>
              <a:gs pos="80000">
                <a:srgbClr val="FF9933">
                  <a:shade val="93000"/>
                  <a:satMod val="130000"/>
                </a:srgbClr>
              </a:gs>
              <a:gs pos="100000">
                <a:srgbClr val="FF993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993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</a:t>
            </a: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(2,0,0)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929652" y="3110250"/>
            <a:ext cx="621228" cy="635989"/>
          </a:xfrm>
          <a:prstGeom prst="roundRect">
            <a:avLst>
              <a:gd name="adj" fmla="val 8002"/>
            </a:avLst>
          </a:prstGeom>
          <a:gradFill rotWithShape="1">
            <a:gsLst>
              <a:gs pos="0">
                <a:srgbClr val="FF9933">
                  <a:shade val="51000"/>
                  <a:satMod val="130000"/>
                </a:srgbClr>
              </a:gs>
              <a:gs pos="80000">
                <a:srgbClr val="FF9933">
                  <a:shade val="93000"/>
                  <a:satMod val="130000"/>
                </a:srgbClr>
              </a:gs>
              <a:gs pos="100000">
                <a:srgbClr val="FF993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993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</a:t>
            </a: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(1,1,0)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717239" y="3110250"/>
            <a:ext cx="621228" cy="635989"/>
          </a:xfrm>
          <a:prstGeom prst="roundRect">
            <a:avLst>
              <a:gd name="adj" fmla="val 8002"/>
            </a:avLst>
          </a:prstGeom>
          <a:gradFill rotWithShape="1">
            <a:gsLst>
              <a:gs pos="0">
                <a:srgbClr val="FF9933">
                  <a:shade val="51000"/>
                  <a:satMod val="130000"/>
                </a:srgbClr>
              </a:gs>
              <a:gs pos="80000">
                <a:srgbClr val="FF9933">
                  <a:shade val="93000"/>
                  <a:satMod val="130000"/>
                </a:srgbClr>
              </a:gs>
              <a:gs pos="100000">
                <a:srgbClr val="FF993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993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</a:t>
            </a: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(2,1,0)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4767024" y="3107565"/>
            <a:ext cx="375043" cy="1000111"/>
          </a:xfrm>
          <a:prstGeom prst="line">
            <a:avLst/>
          </a:prstGeom>
          <a:noFill/>
          <a:ln w="28575" cap="flat" cmpd="sng" algn="ctr">
            <a:solidFill>
              <a:srgbClr val="000000">
                <a:lumMod val="85000"/>
                <a:lumOff val="15000"/>
              </a:srgbClr>
            </a:solidFill>
            <a:prstDash val="sysDash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5755334" y="3107565"/>
            <a:ext cx="1486963" cy="1000111"/>
          </a:xfrm>
          <a:prstGeom prst="line">
            <a:avLst/>
          </a:prstGeom>
          <a:noFill/>
          <a:ln w="28575" cap="flat" cmpd="sng" algn="ctr">
            <a:solidFill>
              <a:srgbClr val="000000">
                <a:lumMod val="85000"/>
                <a:lumOff val="15000"/>
              </a:srgbClr>
            </a:solidFill>
            <a:prstDash val="sysDash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 flipH="1">
            <a:off x="4729519" y="3707632"/>
            <a:ext cx="440308" cy="2232438"/>
          </a:xfrm>
          <a:prstGeom prst="line">
            <a:avLst/>
          </a:prstGeom>
          <a:noFill/>
          <a:ln w="28575" cap="flat" cmpd="sng" algn="ctr">
            <a:solidFill>
              <a:srgbClr val="000000">
                <a:lumMod val="85000"/>
                <a:lumOff val="15000"/>
              </a:srgbClr>
            </a:solidFill>
            <a:prstDash val="sysDash"/>
          </a:ln>
          <a:effectLst/>
        </p:spPr>
      </p:cxnSp>
      <p:cxnSp>
        <p:nvCxnSpPr>
          <p:cNvPr id="44" name="Straight Connector 43"/>
          <p:cNvCxnSpPr/>
          <p:nvPr/>
        </p:nvCxnSpPr>
        <p:spPr>
          <a:xfrm>
            <a:off x="5755334" y="3707632"/>
            <a:ext cx="1486963" cy="2300256"/>
          </a:xfrm>
          <a:prstGeom prst="line">
            <a:avLst/>
          </a:prstGeom>
          <a:noFill/>
          <a:ln w="28575" cap="flat" cmpd="sng" algn="ctr">
            <a:solidFill>
              <a:srgbClr val="000000">
                <a:lumMod val="85000"/>
                <a:lumOff val="15000"/>
              </a:srgbClr>
            </a:solidFill>
            <a:prstDash val="sysDash"/>
          </a:ln>
          <a:effectLst/>
        </p:spPr>
      </p:cxnSp>
      <p:sp>
        <p:nvSpPr>
          <p:cNvPr id="45" name="Rounded Rectangle 44"/>
          <p:cNvSpPr/>
          <p:nvPr/>
        </p:nvSpPr>
        <p:spPr>
          <a:xfrm>
            <a:off x="5142064" y="3110250"/>
            <a:ext cx="621228" cy="635989"/>
          </a:xfrm>
          <a:prstGeom prst="roundRect">
            <a:avLst>
              <a:gd name="adj" fmla="val 8002"/>
            </a:avLst>
          </a:prstGeom>
          <a:gradFill rotWithShape="1">
            <a:gsLst>
              <a:gs pos="0">
                <a:srgbClr val="FF9933">
                  <a:shade val="51000"/>
                  <a:satMod val="130000"/>
                </a:srgbClr>
              </a:gs>
              <a:gs pos="80000">
                <a:srgbClr val="FF9933">
                  <a:shade val="93000"/>
                  <a:satMod val="130000"/>
                </a:srgbClr>
              </a:gs>
              <a:gs pos="100000">
                <a:srgbClr val="FF993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993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</a:t>
            </a: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(0,1,0)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4692014" y="4239435"/>
            <a:ext cx="2625293" cy="1875103"/>
          </a:xfrm>
          <a:prstGeom prst="roundRect">
            <a:avLst>
              <a:gd name="adj" fmla="val 3238"/>
            </a:avLst>
          </a:prstGeom>
          <a:gradFill rotWithShape="1">
            <a:gsLst>
              <a:gs pos="0">
                <a:srgbClr val="FF9933">
                  <a:shade val="51000"/>
                  <a:satMod val="130000"/>
                </a:srgbClr>
              </a:gs>
              <a:gs pos="80000">
                <a:srgbClr val="FF9933">
                  <a:shade val="93000"/>
                  <a:satMod val="130000"/>
                </a:srgbClr>
              </a:gs>
              <a:gs pos="100000">
                <a:srgbClr val="FF993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993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 (1,1,0)</a:t>
            </a: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251282"/>
              </p:ext>
            </p:extLst>
          </p:nvPr>
        </p:nvGraphicFramePr>
        <p:xfrm>
          <a:off x="4823279" y="4580765"/>
          <a:ext cx="2362765" cy="2133600"/>
        </p:xfrm>
        <a:graphic>
          <a:graphicData uri="http://schemas.openxmlformats.org/drawingml/2006/table">
            <a:tbl>
              <a:tblPr>
                <a:gradFill rotWithShape="1">
                  <a:gsLst>
                    <a:gs pos="0">
                      <a:srgbClr val="AAAAAA">
                        <a:tint val="50000"/>
                        <a:satMod val="300000"/>
                      </a:srgbClr>
                    </a:gs>
                    <a:gs pos="35000">
                      <a:srgbClr val="AAAAAA">
                        <a:tint val="37000"/>
                        <a:satMod val="300000"/>
                      </a:srgbClr>
                    </a:gs>
                    <a:gs pos="100000">
                      <a:srgbClr val="AAAAA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47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2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6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(0,0,0)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(1,0,0)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(2,0,0)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(3,0,0)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(4,0,0)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(0,1,0)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(1,1,0)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(2,1,0)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(3,1,0)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(4,1,0)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(0,2,0)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(1,2,0)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(2,2,0)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(3,2,0)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Thread</a:t>
                      </a:r>
                      <a:b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GB" sz="10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(4,2,0)</a:t>
                      </a:r>
                    </a:p>
                  </a:txBody>
                  <a:tcPr marL="76200" marR="76200" marT="50800" marB="50800" anchor="ctr">
                    <a:lnL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AAAAA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7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Read-only object</a:t>
            </a:r>
          </a:p>
          <a:p>
            <a:pPr lvl="1"/>
            <a:r>
              <a:rPr lang="en-GB" dirty="0"/>
              <a:t>Dedicated cache</a:t>
            </a:r>
          </a:p>
          <a:p>
            <a:pPr lvl="1"/>
            <a:endParaRPr lang="en-GB" dirty="0"/>
          </a:p>
          <a:p>
            <a:r>
              <a:rPr lang="en-GB" dirty="0"/>
              <a:t>Dedicated filtering hardware</a:t>
            </a:r>
          </a:p>
          <a:p>
            <a:pPr marL="571454" lvl="1" indent="0">
              <a:buNone/>
            </a:pPr>
            <a:r>
              <a:rPr lang="en-GB" dirty="0"/>
              <a:t>(Linear, bilinear, </a:t>
            </a:r>
            <a:r>
              <a:rPr lang="en-GB" dirty="0" err="1"/>
              <a:t>trilinear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r>
              <a:rPr lang="en-GB" dirty="0"/>
              <a:t>Addressable as 1D, 2D or 3D</a:t>
            </a:r>
          </a:p>
          <a:p>
            <a:pPr lvl="1"/>
            <a:endParaRPr lang="en-GB" dirty="0"/>
          </a:p>
          <a:p>
            <a:r>
              <a:rPr lang="en-GB" dirty="0"/>
              <a:t>Out-of-bounds address handling</a:t>
            </a:r>
          </a:p>
          <a:p>
            <a:pPr marL="571454" lvl="1" indent="0">
              <a:buNone/>
            </a:pPr>
            <a:r>
              <a:rPr lang="en-GB" dirty="0"/>
              <a:t>(Wrap, clamp)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5580518" y="1484493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Trebuchet MS" pitchFamily="34" charset="0"/>
              </a:rPr>
              <a:t>0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solidFill>
                <a:srgbClr val="B9E7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6142892" y="1484493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Trebuchet MS" pitchFamily="34" charset="0"/>
              </a:rPr>
              <a:t>1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solidFill>
                <a:srgbClr val="B9E7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53" name="TextBox 52"/>
          <p:cNvSpPr txBox="1"/>
          <p:nvPr/>
        </p:nvSpPr>
        <p:spPr bwMode="auto">
          <a:xfrm>
            <a:off x="6727957" y="1484493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Trebuchet MS" pitchFamily="34" charset="0"/>
              </a:rPr>
              <a:t>2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solidFill>
                <a:srgbClr val="B9E7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7358027" y="1484493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Trebuchet MS" pitchFamily="34" charset="0"/>
              </a:rPr>
              <a:t>3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solidFill>
                <a:srgbClr val="B9E7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5713567" y="1930740"/>
            <a:ext cx="2400267" cy="1600178"/>
          </a:xfrm>
          <a:prstGeom prst="roundRect">
            <a:avLst>
              <a:gd name="adj" fmla="val 2557"/>
            </a:avLst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6313634" y="1930740"/>
            <a:ext cx="0" cy="1600178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7513767" y="1930740"/>
            <a:ext cx="0" cy="1600178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5713567" y="2730828"/>
            <a:ext cx="240026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9" name="Oval 58"/>
          <p:cNvSpPr/>
          <p:nvPr/>
        </p:nvSpPr>
        <p:spPr>
          <a:xfrm>
            <a:off x="7101222" y="2180767"/>
            <a:ext cx="225025" cy="300033"/>
          </a:xfrm>
          <a:prstGeom prst="ellipse">
            <a:avLst/>
          </a:prstGeom>
          <a:gradFill rotWithShape="1">
            <a:gsLst>
              <a:gs pos="0">
                <a:srgbClr val="FF9933">
                  <a:shade val="51000"/>
                  <a:satMod val="130000"/>
                </a:srgbClr>
              </a:gs>
              <a:gs pos="80000">
                <a:srgbClr val="FF9933">
                  <a:shade val="93000"/>
                  <a:satMod val="130000"/>
                </a:srgbClr>
              </a:gs>
              <a:gs pos="100000">
                <a:srgbClr val="FF993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993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413534" y="1754523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Trebuchet MS" pitchFamily="34" charset="0"/>
              </a:rPr>
              <a:t>0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solidFill>
                <a:srgbClr val="B9E7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5420243" y="2519608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Trebuchet MS" pitchFamily="34" charset="0"/>
              </a:rPr>
              <a:t>1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solidFill>
                <a:srgbClr val="B9E7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62" name="TextBox 61"/>
          <p:cNvSpPr txBox="1"/>
          <p:nvPr/>
        </p:nvSpPr>
        <p:spPr bwMode="auto">
          <a:xfrm>
            <a:off x="5413534" y="3338990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Trebuchet MS" pitchFamily="34" charset="0"/>
              </a:rPr>
              <a:t>2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solidFill>
                <a:srgbClr val="B9E7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201122" y="2580812"/>
            <a:ext cx="225025" cy="300033"/>
          </a:xfrm>
          <a:prstGeom prst="ellipse">
            <a:avLst/>
          </a:prstGeom>
          <a:gradFill rotWithShape="1">
            <a:gsLst>
              <a:gs pos="0">
                <a:srgbClr val="33CCCC">
                  <a:shade val="51000"/>
                  <a:satMod val="130000"/>
                </a:srgbClr>
              </a:gs>
              <a:gs pos="80000">
                <a:srgbClr val="33CCCC">
                  <a:shade val="93000"/>
                  <a:satMod val="130000"/>
                </a:srgbClr>
              </a:gs>
              <a:gs pos="100000">
                <a:srgbClr val="33CCCC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3CC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7898087" y="1484493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Trebuchet MS" pitchFamily="34" charset="0"/>
              </a:rPr>
              <a:t>4</a:t>
            </a:r>
            <a:endParaRPr kumimoji="0" lang="en-GB" sz="3400" b="1" i="0" u="none" strike="noStrike" kern="0" cap="none" spc="0" normalizeH="0" baseline="0" noProof="0" dirty="0">
              <a:ln>
                <a:noFill/>
              </a:ln>
              <a:solidFill>
                <a:srgbClr val="B9E7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6913701" y="1930740"/>
            <a:ext cx="0" cy="1600178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66" name="TextBox 65"/>
          <p:cNvSpPr txBox="1"/>
          <p:nvPr/>
        </p:nvSpPr>
        <p:spPr bwMode="auto">
          <a:xfrm>
            <a:off x="8037385" y="2713232"/>
            <a:ext cx="121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Trebuchet MS" pitchFamily="34" charset="0"/>
              </a:rPr>
              <a:t>(2.5, 0.5)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8037385" y="3123601"/>
            <a:ext cx="121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33CCCC"/>
                </a:solidFill>
                <a:effectLst/>
                <a:uLnTx/>
                <a:uFillTx/>
                <a:latin typeface="Trebuchet MS" pitchFamily="34" charset="0"/>
              </a:rPr>
              <a:t>(1.0, 1.0)</a:t>
            </a:r>
          </a:p>
        </p:txBody>
      </p:sp>
      <p:cxnSp>
        <p:nvCxnSpPr>
          <p:cNvPr id="68" name="Straight Connector 67"/>
          <p:cNvCxnSpPr>
            <a:stCxn id="59" idx="5"/>
            <a:endCxn id="66" idx="1"/>
          </p:cNvCxnSpPr>
          <p:nvPr/>
        </p:nvCxnSpPr>
        <p:spPr>
          <a:xfrm>
            <a:off x="7293293" y="2436861"/>
            <a:ext cx="744092" cy="461037"/>
          </a:xfrm>
          <a:prstGeom prst="line">
            <a:avLst/>
          </a:prstGeom>
          <a:noFill/>
          <a:ln w="9525" cap="flat" cmpd="sng" algn="ctr">
            <a:solidFill>
              <a:srgbClr val="FF9933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9" name="Straight Connector 68"/>
          <p:cNvCxnSpPr>
            <a:stCxn id="63" idx="5"/>
            <a:endCxn id="67" idx="1"/>
          </p:cNvCxnSpPr>
          <p:nvPr/>
        </p:nvCxnSpPr>
        <p:spPr>
          <a:xfrm>
            <a:off x="6393193" y="2836906"/>
            <a:ext cx="1644192" cy="471361"/>
          </a:xfrm>
          <a:prstGeom prst="line">
            <a:avLst/>
          </a:prstGeom>
          <a:noFill/>
          <a:ln w="9525" cap="flat" cmpd="sng" algn="ctr">
            <a:solidFill>
              <a:srgbClr val="33CCCC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3927943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we skipped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skipped some details, you can learn more:</a:t>
            </a:r>
          </a:p>
          <a:p>
            <a:pPr lvl="1"/>
            <a:r>
              <a:rPr lang="en-GB" dirty="0"/>
              <a:t>CUDA Programming Guide</a:t>
            </a:r>
          </a:p>
          <a:p>
            <a:pPr lvl="1"/>
            <a:r>
              <a:rPr lang="en-GB" dirty="0"/>
              <a:t>CUDA Zone – tools, training, webinars and more</a:t>
            </a:r>
          </a:p>
          <a:p>
            <a:pPr marL="1088937" lvl="2" indent="0">
              <a:buNone/>
            </a:pPr>
            <a:r>
              <a:rPr lang="en-GB" dirty="0">
                <a:solidFill>
                  <a:schemeClr val="accent6"/>
                </a:solidFill>
              </a:rPr>
              <a:t>developer.nvidia.com/</a:t>
            </a:r>
            <a:r>
              <a:rPr lang="en-GB" dirty="0" err="1">
                <a:solidFill>
                  <a:schemeClr val="accent6"/>
                </a:solidFill>
              </a:rPr>
              <a:t>cuda</a:t>
            </a:r>
            <a:endParaRPr lang="en-GB" dirty="0">
              <a:solidFill>
                <a:schemeClr val="accent6"/>
              </a:solidFill>
            </a:endParaRPr>
          </a:p>
          <a:p>
            <a:pPr lvl="1"/>
            <a:endParaRPr lang="en-GB" dirty="0"/>
          </a:p>
          <a:p>
            <a:r>
              <a:rPr lang="en-GB" dirty="0"/>
              <a:t>Need a quick primer for later:</a:t>
            </a:r>
          </a:p>
          <a:p>
            <a:pPr lvl="1"/>
            <a:r>
              <a:rPr lang="en-GB" dirty="0"/>
              <a:t>Multi-dimensional indexing</a:t>
            </a:r>
          </a:p>
          <a:p>
            <a:pPr lvl="1"/>
            <a:r>
              <a:rPr lang="en-GB" dirty="0"/>
              <a:t>Textures</a:t>
            </a:r>
          </a:p>
          <a:p>
            <a:pPr marL="1088937" lvl="2" indent="0"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518460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0617" y="5751777"/>
            <a:ext cx="114299" cy="114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2501" y="5762870"/>
            <a:ext cx="400049" cy="75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1911349"/>
            <a:ext cx="7372350" cy="386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 fontAlgn="auto">
              <a:spcBef>
                <a:spcPts val="0"/>
              </a:spcBef>
              <a:spcAft>
                <a:spcPts val="0"/>
              </a:spcAft>
            </a:pPr>
            <a:endParaRPr sz="15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VIDIA_Developer_Curriculum_4x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AE50FE4E83134C8518AD921FB0A4A5" ma:contentTypeVersion="0" ma:contentTypeDescription="Create a new document." ma:contentTypeScope="" ma:versionID="5e4399a53672ba32467c4ab61950bd15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F69518ED-EBA0-4E1B-8758-A78F00C8C3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7BA93D17-D153-49A4-9FCE-3B810FBC70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64BF7E-7044-494D-AD07-F09143F3B43B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60390</TotalTime>
  <Words>6506</Words>
  <Application>Microsoft Office PowerPoint</Application>
  <PresentationFormat>全屏显示(4:3)</PresentationFormat>
  <Paragraphs>1235</Paragraphs>
  <Slides>85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85</vt:i4>
      </vt:variant>
    </vt:vector>
  </HeadingPairs>
  <TitlesOfParts>
    <vt:vector size="93" baseType="lpstr">
      <vt:lpstr>Arial</vt:lpstr>
      <vt:lpstr>Calibri</vt:lpstr>
      <vt:lpstr>Courier New</vt:lpstr>
      <vt:lpstr>Times New Roman</vt:lpstr>
      <vt:lpstr>Trebuchet MS</vt:lpstr>
      <vt:lpstr>Wingdings</vt:lpstr>
      <vt:lpstr>NVIDIA_Developer_Curriculum_4x3_Theme</vt:lpstr>
      <vt:lpstr>Office Theme</vt:lpstr>
      <vt:lpstr>CUDA C/C++ BASICS</vt:lpstr>
      <vt:lpstr>What is CUDA?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Heterogeneous Computing</vt:lpstr>
      <vt:lpstr>Heterogeneous Computing</vt:lpstr>
      <vt:lpstr>Simple Processing Flow</vt:lpstr>
      <vt:lpstr>Simple Processing Flow</vt:lpstr>
      <vt:lpstr>Simple Processing Flow</vt:lpstr>
      <vt:lpstr>Hello World!</vt:lpstr>
      <vt:lpstr>Hello World! with Device Code</vt:lpstr>
      <vt:lpstr>Hello World! with Device Code</vt:lpstr>
      <vt:lpstr>Hello World! with Device Code</vt:lpstr>
      <vt:lpstr>Hello World! with Device Code</vt:lpstr>
      <vt:lpstr>Parallel Programming in CUDA C/C++</vt:lpstr>
      <vt:lpstr>Addition on the Device</vt:lpstr>
      <vt:lpstr>Addition on the Device</vt:lpstr>
      <vt:lpstr>Memory Management</vt:lpstr>
      <vt:lpstr>Addition on the Device: add()</vt:lpstr>
      <vt:lpstr>Addition on the Device: main()</vt:lpstr>
      <vt:lpstr>Addition on the Device: main()</vt:lpstr>
      <vt:lpstr>Simple Processing Flow</vt:lpstr>
      <vt:lpstr>PowerPoint 演示文稿</vt:lpstr>
      <vt:lpstr>Moving to Parallel</vt:lpstr>
      <vt:lpstr>Vector Addition on the Device</vt:lpstr>
      <vt:lpstr>Vector Addition on the Device</vt:lpstr>
      <vt:lpstr>Vector Addition on the Device: add()</vt:lpstr>
      <vt:lpstr>Vector Addition on the Device: main()</vt:lpstr>
      <vt:lpstr>Vector Addition on the Device: main()</vt:lpstr>
      <vt:lpstr>Review (1 of 2)</vt:lpstr>
      <vt:lpstr>Review (2 of 2)</vt:lpstr>
      <vt:lpstr>PowerPoint 演示文稿</vt:lpstr>
      <vt:lpstr>CUDA Threads</vt:lpstr>
      <vt:lpstr>CUDA Threads</vt:lpstr>
      <vt:lpstr>Vector Addition Using Threads: main()</vt:lpstr>
      <vt:lpstr>Vector Addition Using Threads: main()</vt:lpstr>
      <vt:lpstr>PowerPoint 演示文稿</vt:lpstr>
      <vt:lpstr>Combining Blocks and Threads</vt:lpstr>
      <vt:lpstr>Combining Blocks and Threads</vt:lpstr>
      <vt:lpstr>Indexing Arrays with Blocks and Threads</vt:lpstr>
      <vt:lpstr>Indexing Arrays: Example</vt:lpstr>
      <vt:lpstr>Vector Addition with Blocks and Threads</vt:lpstr>
      <vt:lpstr>Addition with Blocks and Threads: main()</vt:lpstr>
      <vt:lpstr>Addition with Blocks and Threads: main()</vt:lpstr>
      <vt:lpstr>Handling Arbitrary Vector Sizes</vt:lpstr>
      <vt:lpstr>Why Bother with Threads?</vt:lpstr>
      <vt:lpstr>Review</vt:lpstr>
      <vt:lpstr>PowerPoint 演示文稿</vt:lpstr>
      <vt:lpstr>PowerPoint 演示文稿</vt:lpstr>
      <vt:lpstr>PowerPoint 演示文稿</vt:lpstr>
      <vt:lpstr>1D Stencil</vt:lpstr>
      <vt:lpstr>1D Stencil</vt:lpstr>
      <vt:lpstr>Implementing Within a Block</vt:lpstr>
      <vt:lpstr>Sharing Data Between Threads</vt:lpstr>
      <vt:lpstr>Implementing With Shared Memory</vt:lpstr>
      <vt:lpstr>CUDA memory model</vt:lpstr>
      <vt:lpstr>PowerPoint 演示文稿</vt:lpstr>
      <vt:lpstr>Stencil Kernel</vt:lpstr>
      <vt:lpstr>Implementing with shared memory</vt:lpstr>
      <vt:lpstr>Implementing with shared memory</vt:lpstr>
      <vt:lpstr>Implementing with shared memory</vt:lpstr>
      <vt:lpstr>Data Race!</vt:lpstr>
      <vt:lpstr>The problem</vt:lpstr>
      <vt:lpstr>__syncthreads()</vt:lpstr>
      <vt:lpstr>Stencil Kernel</vt:lpstr>
      <vt:lpstr>Stencil Kernel</vt:lpstr>
      <vt:lpstr>Review (1 of 2)</vt:lpstr>
      <vt:lpstr>Review (2 of 2)</vt:lpstr>
      <vt:lpstr>PowerPoint 演示文稿</vt:lpstr>
      <vt:lpstr>Coordinating Host &amp; Device</vt:lpstr>
      <vt:lpstr>Reporting Errors</vt:lpstr>
      <vt:lpstr>Device Management</vt:lpstr>
      <vt:lpstr>Introduction to CUDA C/C++</vt:lpstr>
      <vt:lpstr>Compute Capability</vt:lpstr>
      <vt:lpstr>IDs and Dimensions</vt:lpstr>
      <vt:lpstr>Textures</vt:lpstr>
      <vt:lpstr>Topics we skipped</vt:lpstr>
    </vt:vector>
  </TitlesOfParts>
  <Company>NVIDIA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Introduction to CUDA C Programming</dc:title>
  <dc:creator>NVIDIA</dc:creator>
  <cp:lastModifiedBy>zha yufei</cp:lastModifiedBy>
  <cp:revision>1674</cp:revision>
  <dcterms:created xsi:type="dcterms:W3CDTF">2008-09-02T20:19:23Z</dcterms:created>
  <dcterms:modified xsi:type="dcterms:W3CDTF">2020-05-11T12:31:48Z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0x0101003FAE50FE4E83134C8518AD921FB0A4A5</vt:lpwstr>
  </property>
  <property fmtid="{D5CDD505-2E9C-101B-9397-08002B2CF9AE}" pid="4" name="Security0">
    <vt:lpwstr>Public</vt:lpwstr>
  </property>
  <property fmtid="{D5CDD505-2E9C-101B-9397-08002B2CF9AE}" pid="5" name="Description0">
    <vt:lpwstr>CUDA Toolkit 4.0 Overview</vt:lpwstr>
  </property>
</Properties>
</file>